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79" r:id="rId2"/>
    <p:sldId id="258" r:id="rId3"/>
    <p:sldId id="280" r:id="rId4"/>
    <p:sldId id="259" r:id="rId5"/>
    <p:sldId id="288" r:id="rId6"/>
    <p:sldId id="331" r:id="rId7"/>
    <p:sldId id="332" r:id="rId8"/>
    <p:sldId id="311" r:id="rId9"/>
    <p:sldId id="312" r:id="rId10"/>
    <p:sldId id="263" r:id="rId11"/>
    <p:sldId id="313" r:id="rId12"/>
    <p:sldId id="295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289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81" r:id="rId39"/>
    <p:sldId id="282" r:id="rId40"/>
    <p:sldId id="310" r:id="rId4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1" autoAdjust="0"/>
    <p:restoredTop sz="94660"/>
  </p:normalViewPr>
  <p:slideViewPr>
    <p:cSldViewPr>
      <p:cViewPr>
        <p:scale>
          <a:sx n="75" d="100"/>
          <a:sy n="75" d="100"/>
        </p:scale>
        <p:origin x="-624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427EA-EF39-4AB6-8AE7-D1339B6B3AFC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CC853-1489-43D0-95C4-80B237B72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46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5510" y="190500"/>
            <a:ext cx="460311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1212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1212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94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92" y="-84836"/>
            <a:ext cx="11282680" cy="1299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5510" y="1342644"/>
            <a:ext cx="10683240" cy="1866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1212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1.jpg"/><Relationship Id="rId4" Type="http://schemas.openxmlformats.org/officeDocument/2006/relationships/image" Target="../media/image36.png"/><Relationship Id="rId9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6.png"/><Relationship Id="rId17" Type="http://schemas.openxmlformats.org/officeDocument/2006/relationships/image" Target="../media/image2.jpg"/><Relationship Id="rId2" Type="http://schemas.openxmlformats.org/officeDocument/2006/relationships/image" Target="../media/image42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5" Type="http://schemas.openxmlformats.org/officeDocument/2006/relationships/image" Target="../media/image49.png"/><Relationship Id="rId10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12" Type="http://schemas.openxmlformats.org/officeDocument/2006/relationships/image" Target="../media/image5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2.jpg"/><Relationship Id="rId5" Type="http://schemas.openxmlformats.org/officeDocument/2006/relationships/image" Target="../media/image43.png"/><Relationship Id="rId10" Type="http://schemas.openxmlformats.org/officeDocument/2006/relationships/image" Target="../media/image2.jp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752600" y="6089145"/>
            <a:ext cx="7200900" cy="1378455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>
              <a:lnSpc>
                <a:spcPts val="5467"/>
              </a:lnSpc>
            </a:pPr>
            <a:r>
              <a:rPr lang="en-US" b="1" dirty="0" smtClean="0">
                <a:solidFill>
                  <a:srgbClr val="002060"/>
                </a:solidFill>
                <a:latin typeface="Georgia" pitchFamily="18" charset="0"/>
                <a:ea typeface="Georgia" pitchFamily="34" charset="-122"/>
                <a:cs typeface="Georgia" pitchFamily="34" charset="-120"/>
              </a:rPr>
              <a:t>By- </a:t>
            </a:r>
            <a:r>
              <a:rPr lang="en-US" b="1" dirty="0" err="1" smtClean="0">
                <a:solidFill>
                  <a:srgbClr val="C00000"/>
                </a:solidFill>
                <a:latin typeface="Georgia" pitchFamily="18" charset="0"/>
                <a:ea typeface="Cambria" pitchFamily="18" charset="0"/>
                <a:cs typeface="Georgia" pitchFamily="34" charset="-120"/>
              </a:rPr>
              <a:t>Vibhuti</a:t>
            </a:r>
            <a:r>
              <a:rPr lang="en-US" b="1" dirty="0" smtClean="0">
                <a:solidFill>
                  <a:srgbClr val="C00000"/>
                </a:solidFill>
                <a:latin typeface="Georgia" pitchFamily="18" charset="0"/>
                <a:ea typeface="Cambria" pitchFamily="18" charset="0"/>
                <a:cs typeface="Georgia" pitchFamily="34" charset="-120"/>
              </a:rPr>
              <a:t> Gupta  &amp; </a:t>
            </a:r>
            <a:r>
              <a:rPr lang="en-US" b="1" dirty="0" err="1" smtClean="0">
                <a:solidFill>
                  <a:srgbClr val="C00000"/>
                </a:solidFill>
                <a:latin typeface="Georgia" pitchFamily="18" charset="0"/>
                <a:ea typeface="Cambria" pitchFamily="18" charset="0"/>
                <a:cs typeface="Georgia" pitchFamily="34" charset="-120"/>
              </a:rPr>
              <a:t>Rudraashish</a:t>
            </a:r>
            <a:r>
              <a:rPr lang="en-US" b="1" dirty="0" smtClean="0">
                <a:solidFill>
                  <a:srgbClr val="C00000"/>
                </a:solidFill>
                <a:latin typeface="Georgia" pitchFamily="18" charset="0"/>
                <a:ea typeface="Cambria" pitchFamily="18" charset="0"/>
                <a:cs typeface="Georgia" pitchFamily="34" charset="-12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Georgia" pitchFamily="18" charset="0"/>
                <a:ea typeface="Cambria" pitchFamily="18" charset="0"/>
                <a:cs typeface="Georgia" pitchFamily="34" charset="-120"/>
              </a:rPr>
              <a:t>Sen</a:t>
            </a:r>
            <a:r>
              <a:rPr lang="en-US" b="1" dirty="0" smtClean="0">
                <a:solidFill>
                  <a:srgbClr val="C00000"/>
                </a:solidFill>
                <a:latin typeface="Georgia" pitchFamily="18" charset="0"/>
                <a:ea typeface="Cambria" pitchFamily="18" charset="0"/>
                <a:cs typeface="Georgia" pitchFamily="34" charset="-120"/>
              </a:rPr>
              <a:t> Gupta</a:t>
            </a:r>
          </a:p>
          <a:p>
            <a:pPr>
              <a:lnSpc>
                <a:spcPts val="5467"/>
              </a:lnSpc>
            </a:pPr>
            <a:r>
              <a:rPr lang="en-US" sz="2400" b="1" dirty="0">
                <a:solidFill>
                  <a:srgbClr val="C00000"/>
                </a:solidFill>
                <a:latin typeface="Georgia" pitchFamily="34" charset="0"/>
              </a:rPr>
              <a:t>	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79066" y="2851829"/>
            <a:ext cx="6231334" cy="881971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>
              <a:lnSpc>
                <a:spcPts val="2332"/>
              </a:lnSpc>
            </a:pP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Twitter is a rich source of data for the study of public opinion on current issues. Here we present the results of our analysis of tweets related to the coronavirus pandemic.</a:t>
            </a:r>
          </a:p>
        </p:txBody>
      </p:sp>
      <p:sp>
        <p:nvSpPr>
          <p:cNvPr id="6" name="Shape 3"/>
          <p:cNvSpPr/>
          <p:nvPr/>
        </p:nvSpPr>
        <p:spPr>
          <a:xfrm>
            <a:off x="694333" y="4628106"/>
            <a:ext cx="296168" cy="293990"/>
          </a:xfrm>
          <a:prstGeom prst="roundRect">
            <a:avLst>
              <a:gd name="adj" fmla="val 25916657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0757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68933" y="762000"/>
            <a:ext cx="6231334" cy="1378455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>
              <a:lnSpc>
                <a:spcPts val="5467"/>
              </a:lnSpc>
            </a:pPr>
            <a:r>
              <a:rPr lang="en-US" sz="4400" b="1" dirty="0">
                <a:solidFill>
                  <a:srgbClr val="C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Coronavirus Tweet Sentiment Analysis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15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392" y="-84836"/>
            <a:ext cx="11282680" cy="1325490"/>
          </a:xfrm>
          <a:prstGeom prst="rect">
            <a:avLst/>
          </a:prstGeom>
        </p:spPr>
        <p:txBody>
          <a:bodyPr vert="horz" wrap="square" lIns="0" tIns="446531" rIns="0" bIns="0" rtlCol="0">
            <a:spAutoFit/>
          </a:bodyPr>
          <a:lstStyle/>
          <a:p>
            <a:pPr marL="685800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190" dirty="0"/>
              <a:t> </a:t>
            </a:r>
            <a:r>
              <a:rPr spc="-10" dirty="0"/>
              <a:t>Continued…</a:t>
            </a:r>
          </a:p>
          <a:p>
            <a:pPr marL="685800">
              <a:lnSpc>
                <a:spcPct val="100000"/>
              </a:lnSpc>
              <a:spcBef>
                <a:spcPts val="55"/>
              </a:spcBef>
            </a:pPr>
            <a:r>
              <a:rPr sz="2400" dirty="0">
                <a:solidFill>
                  <a:srgbClr val="042C85"/>
                </a:solidFill>
              </a:rPr>
              <a:t>New</a:t>
            </a:r>
            <a:r>
              <a:rPr sz="2400" spc="-35" dirty="0">
                <a:solidFill>
                  <a:srgbClr val="042C85"/>
                </a:solidFill>
              </a:rPr>
              <a:t> </a:t>
            </a:r>
            <a:r>
              <a:rPr sz="2400" spc="-10" dirty="0" smtClean="0">
                <a:solidFill>
                  <a:srgbClr val="042C85"/>
                </a:solidFill>
              </a:rPr>
              <a:t>Sentiments</a:t>
            </a:r>
            <a:r>
              <a:rPr lang="en-GB" sz="2400" spc="-10" dirty="0" smtClean="0">
                <a:solidFill>
                  <a:srgbClr val="042C85"/>
                </a:solidFill>
              </a:rPr>
              <a:t>  </a:t>
            </a:r>
            <a:endParaRPr sz="2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6"/>
            <a:ext cx="464819" cy="4632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61045" y="1400555"/>
            <a:ext cx="4022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770" algn="l"/>
                <a:tab pos="1273810" algn="l"/>
                <a:tab pos="1652270" algn="l"/>
                <a:tab pos="2901950" algn="l"/>
                <a:tab pos="3197860" algn="l"/>
              </a:tabLst>
            </a:pPr>
            <a:r>
              <a:rPr sz="2000" spc="-20" dirty="0">
                <a:solidFill>
                  <a:srgbClr val="042C85"/>
                </a:solidFill>
                <a:latin typeface="Times New Roman"/>
                <a:cs typeface="Times New Roman"/>
              </a:rPr>
              <a:t>five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	</a:t>
            </a:r>
            <a:r>
              <a:rPr sz="2000" spc="-20" dirty="0">
                <a:solidFill>
                  <a:srgbClr val="042C85"/>
                </a:solidFill>
                <a:latin typeface="Times New Roman"/>
                <a:cs typeface="Times New Roman"/>
              </a:rPr>
              <a:t>types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042C85"/>
                </a:solidFill>
                <a:latin typeface="Times New Roman"/>
                <a:cs typeface="Times New Roman"/>
              </a:rPr>
              <a:t>of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sentiments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	</a:t>
            </a:r>
            <a:r>
              <a:rPr sz="2000" spc="-50" dirty="0">
                <a:solidFill>
                  <a:srgbClr val="042C85"/>
                </a:solidFill>
                <a:latin typeface="Times New Roman"/>
                <a:cs typeface="Times New Roman"/>
              </a:rPr>
              <a:t>–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Positive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5627" y="1400555"/>
            <a:ext cx="15449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62915" algn="l"/>
                <a:tab pos="1137285" algn="l"/>
              </a:tabLst>
            </a:pPr>
            <a:r>
              <a:rPr sz="2000" spc="-25" dirty="0">
                <a:solidFill>
                  <a:srgbClr val="042C85"/>
                </a:solidFill>
                <a:latin typeface="Times New Roman"/>
                <a:cs typeface="Times New Roman"/>
              </a:rPr>
              <a:t>As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there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solidFill>
                  <a:srgbClr val="042C85"/>
                </a:solidFill>
                <a:latin typeface="Times New Roman"/>
                <a:cs typeface="Times New Roman"/>
              </a:rPr>
              <a:t>was 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Sentiment,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8358" y="1705355"/>
            <a:ext cx="4447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0950" algn="l"/>
                <a:tab pos="2249805" algn="l"/>
                <a:tab pos="3522979" algn="l"/>
              </a:tabLst>
            </a:pP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Extremely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Positive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Sentiment,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	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Negative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5627" y="2010155"/>
            <a:ext cx="5721350" cy="431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Sentiment,</a:t>
            </a:r>
            <a:r>
              <a:rPr sz="2000" spc="2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Extremely</a:t>
            </a:r>
            <a:r>
              <a:rPr sz="2000" spc="22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Negative</a:t>
            </a:r>
            <a:r>
              <a:rPr sz="2000" spc="22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Sentiment</a:t>
            </a:r>
            <a:r>
              <a:rPr sz="2000" spc="2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and</a:t>
            </a:r>
            <a:r>
              <a:rPr sz="2000" spc="229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Neutral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Sentiment.</a:t>
            </a:r>
            <a:r>
              <a:rPr sz="2000" spc="484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So,</a:t>
            </a:r>
            <a:r>
              <a:rPr sz="2000" spc="484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we</a:t>
            </a:r>
            <a:r>
              <a:rPr sz="2000" spc="49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have</a:t>
            </a:r>
            <a:r>
              <a:rPr sz="2000" spc="49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replaced</a:t>
            </a:r>
            <a:r>
              <a:rPr sz="2000" spc="484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Extremely</a:t>
            </a:r>
            <a:r>
              <a:rPr sz="2000" spc="49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Positive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Sentiment</a:t>
            </a:r>
            <a:r>
              <a:rPr sz="2000" spc="380" dirty="0">
                <a:solidFill>
                  <a:srgbClr val="042C85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by</a:t>
            </a:r>
            <a:r>
              <a:rPr sz="2000" spc="395" dirty="0">
                <a:solidFill>
                  <a:srgbClr val="042C85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Positive</a:t>
            </a:r>
            <a:r>
              <a:rPr sz="2000" spc="395" dirty="0">
                <a:solidFill>
                  <a:srgbClr val="042C85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Sentiment</a:t>
            </a:r>
            <a:r>
              <a:rPr sz="2000" spc="390" dirty="0">
                <a:solidFill>
                  <a:srgbClr val="042C85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and</a:t>
            </a:r>
            <a:r>
              <a:rPr sz="2000" spc="395" dirty="0">
                <a:solidFill>
                  <a:srgbClr val="042C85"/>
                </a:solidFill>
                <a:latin typeface="Times New Roman"/>
                <a:cs typeface="Times New Roman"/>
              </a:rPr>
              <a:t>  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Extremely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Negative</a:t>
            </a:r>
            <a:r>
              <a:rPr sz="2000" spc="38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Sentiment</a:t>
            </a:r>
            <a:r>
              <a:rPr sz="2000" spc="38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by</a:t>
            </a:r>
            <a:r>
              <a:rPr sz="2000" spc="39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Negative</a:t>
            </a:r>
            <a:r>
              <a:rPr sz="2000" spc="39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Sentiment.</a:t>
            </a:r>
            <a:r>
              <a:rPr sz="2000" spc="39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Now</a:t>
            </a:r>
            <a:r>
              <a:rPr sz="2000" spc="40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42C85"/>
                </a:solidFill>
                <a:latin typeface="Times New Roman"/>
                <a:cs typeface="Times New Roman"/>
              </a:rPr>
              <a:t>we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have</a:t>
            </a:r>
            <a:r>
              <a:rPr sz="2000" spc="43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three</a:t>
            </a:r>
            <a:r>
              <a:rPr sz="2000" spc="434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types</a:t>
            </a:r>
            <a:r>
              <a:rPr sz="2000" spc="43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of</a:t>
            </a:r>
            <a:r>
              <a:rPr sz="2000" spc="434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sentiments</a:t>
            </a:r>
            <a:r>
              <a:rPr sz="2000" spc="44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–</a:t>
            </a:r>
            <a:r>
              <a:rPr sz="2000" spc="44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Positive</a:t>
            </a:r>
            <a:r>
              <a:rPr sz="2000" spc="44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Sentiment,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Negative</a:t>
            </a:r>
            <a:r>
              <a:rPr sz="2000" spc="-6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Sentiment</a:t>
            </a:r>
            <a:r>
              <a:rPr sz="2000" spc="-7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and</a:t>
            </a:r>
            <a:r>
              <a:rPr sz="2000" spc="-3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Neutral</a:t>
            </a:r>
            <a:r>
              <a:rPr sz="2000" spc="-8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Sentiment.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The</a:t>
            </a:r>
            <a:r>
              <a:rPr sz="2000" spc="-3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Pi</a:t>
            </a:r>
            <a:r>
              <a:rPr sz="2000" spc="-3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Chart</a:t>
            </a:r>
            <a:r>
              <a:rPr sz="2000" spc="-3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shows</a:t>
            </a:r>
            <a:r>
              <a:rPr sz="2000" spc="-3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proportion</a:t>
            </a:r>
            <a:r>
              <a:rPr sz="2000" spc="-4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of</a:t>
            </a:r>
            <a:r>
              <a:rPr sz="2000" spc="-3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each</a:t>
            </a:r>
            <a:r>
              <a:rPr sz="2000" spc="-2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sentiment.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0000"/>
              </a:lnSpc>
            </a:pP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There</a:t>
            </a:r>
            <a:r>
              <a:rPr sz="2000" spc="300" dirty="0">
                <a:solidFill>
                  <a:srgbClr val="042C85"/>
                </a:solidFill>
                <a:latin typeface="Times New Roman"/>
                <a:cs typeface="Times New Roman"/>
              </a:rPr>
              <a:t>  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are</a:t>
            </a:r>
            <a:r>
              <a:rPr sz="2000" spc="305" dirty="0">
                <a:solidFill>
                  <a:srgbClr val="042C85"/>
                </a:solidFill>
                <a:latin typeface="Times New Roman"/>
                <a:cs typeface="Times New Roman"/>
              </a:rPr>
              <a:t>  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43.85%</a:t>
            </a:r>
            <a:r>
              <a:rPr sz="2000" spc="300" dirty="0">
                <a:solidFill>
                  <a:srgbClr val="042C85"/>
                </a:solidFill>
                <a:latin typeface="Times New Roman"/>
                <a:cs typeface="Times New Roman"/>
              </a:rPr>
              <a:t>  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Positive</a:t>
            </a:r>
            <a:r>
              <a:rPr sz="2000" spc="300" dirty="0">
                <a:solidFill>
                  <a:srgbClr val="042C85"/>
                </a:solidFill>
                <a:latin typeface="Times New Roman"/>
                <a:cs typeface="Times New Roman"/>
              </a:rPr>
              <a:t>   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Sentiments,37.41%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Negative</a:t>
            </a:r>
            <a:r>
              <a:rPr sz="2000" spc="-5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Sentiments</a:t>
            </a:r>
            <a:r>
              <a:rPr sz="2000" spc="-5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and</a:t>
            </a:r>
            <a:r>
              <a:rPr sz="2000" spc="-3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18.74%</a:t>
            </a:r>
            <a:r>
              <a:rPr sz="2000" spc="-7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Neutral</a:t>
            </a:r>
            <a:r>
              <a:rPr sz="2000" spc="-6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Sentiments.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0000"/>
              </a:lnSpc>
            </a:pP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Positive</a:t>
            </a:r>
            <a:r>
              <a:rPr sz="2000" spc="300" dirty="0">
                <a:solidFill>
                  <a:srgbClr val="042C85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Sentiments</a:t>
            </a:r>
            <a:r>
              <a:rPr sz="2000" spc="305" dirty="0">
                <a:solidFill>
                  <a:srgbClr val="042C85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are</a:t>
            </a:r>
            <a:r>
              <a:rPr sz="2000" spc="305" dirty="0">
                <a:solidFill>
                  <a:srgbClr val="042C85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having</a:t>
            </a:r>
            <a:r>
              <a:rPr sz="2000" spc="305" dirty="0">
                <a:solidFill>
                  <a:srgbClr val="042C85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higher</a:t>
            </a:r>
            <a:r>
              <a:rPr sz="2000" spc="305" dirty="0">
                <a:solidFill>
                  <a:srgbClr val="042C85"/>
                </a:solidFill>
                <a:latin typeface="Times New Roman"/>
                <a:cs typeface="Times New Roman"/>
              </a:rPr>
              <a:t>  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proportion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among</a:t>
            </a:r>
            <a:r>
              <a:rPr sz="2000" spc="-6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42C85"/>
                </a:solidFill>
                <a:latin typeface="Times New Roman"/>
                <a:cs typeface="Times New Roman"/>
              </a:rPr>
              <a:t>all.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0" y="1524000"/>
            <a:ext cx="5732889" cy="476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2261" y="308545"/>
            <a:ext cx="32004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dirty="0"/>
              <a:t>Continue</a:t>
            </a:r>
            <a:r>
              <a:rPr spc="-10" dirty="0"/>
              <a:t>d</a:t>
            </a:r>
            <a:r>
              <a:rPr dirty="0"/>
              <a:t>…</a:t>
            </a: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19" y="1554593"/>
            <a:ext cx="10862726" cy="4984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object 6"/>
          <p:cNvSpPr txBox="1">
            <a:spLocks/>
          </p:cNvSpPr>
          <p:nvPr/>
        </p:nvSpPr>
        <p:spPr>
          <a:xfrm>
            <a:off x="304800" y="1048684"/>
            <a:ext cx="52578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200" b="1" i="0">
                <a:solidFill>
                  <a:srgbClr val="C00000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IN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Total Tweets by Location</a:t>
            </a:r>
            <a:endParaRPr lang="en-IN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280289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…  </a:t>
            </a:r>
            <a:r>
              <a:rPr sz="2800" b="1" spc="-90" dirty="0">
                <a:solidFill>
                  <a:srgbClr val="042C85"/>
                </a:solidFill>
                <a:latin typeface="Times New Roman"/>
                <a:cs typeface="Times New Roman"/>
              </a:rPr>
              <a:t>Top</a:t>
            </a:r>
            <a:r>
              <a:rPr sz="2800" b="1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42C85"/>
                </a:solidFill>
                <a:latin typeface="Times New Roman"/>
                <a:cs typeface="Times New Roman"/>
              </a:rPr>
              <a:t>10</a:t>
            </a:r>
            <a:r>
              <a:rPr sz="2800" b="1" spc="-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42C85"/>
                </a:solidFill>
                <a:latin typeface="Times New Roman"/>
                <a:cs typeface="Times New Roman"/>
              </a:rPr>
              <a:t>Locations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5511" y="5957417"/>
            <a:ext cx="11581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The above</a:t>
            </a:r>
            <a:r>
              <a:rPr sz="2400" spc="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graph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shows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top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10 locations from where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tweets</a:t>
            </a:r>
            <a:r>
              <a:rPr sz="2400" spc="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are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received.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Most</a:t>
            </a:r>
            <a:r>
              <a:rPr sz="2400" spc="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tweets</a:t>
            </a:r>
            <a:r>
              <a:rPr sz="2400" spc="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received </a:t>
            </a:r>
            <a:r>
              <a:rPr sz="2400" spc="-58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from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London</a:t>
            </a:r>
            <a:r>
              <a:rPr sz="2400" spc="-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followed by United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States.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075" y="1481327"/>
            <a:ext cx="11737848" cy="44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52400"/>
            <a:ext cx="8594864" cy="12408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…  </a:t>
            </a:r>
            <a:endParaRPr lang="en-GB" sz="2800" b="1" spc="-5" dirty="0" smtClean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90" dirty="0" smtClean="0">
                <a:solidFill>
                  <a:srgbClr val="042C85"/>
                </a:solidFill>
                <a:latin typeface="Times New Roman"/>
                <a:cs typeface="Times New Roman"/>
              </a:rPr>
              <a:t>Top</a:t>
            </a:r>
            <a:r>
              <a:rPr sz="2800" b="1" spc="-10" dirty="0" smtClean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42C85"/>
                </a:solidFill>
                <a:latin typeface="Times New Roman"/>
                <a:cs typeface="Times New Roman"/>
              </a:rPr>
              <a:t>10</a:t>
            </a:r>
            <a:r>
              <a:rPr sz="2800" b="1" spc="-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lang="en-GB" sz="2800" b="1" spc="-5" dirty="0" smtClean="0">
                <a:solidFill>
                  <a:srgbClr val="042C85"/>
                </a:solidFill>
                <a:latin typeface="Times New Roman"/>
                <a:cs typeface="Times New Roman"/>
              </a:rPr>
              <a:t>Cities by Total Tweets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5511" y="5957417"/>
            <a:ext cx="11581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The above</a:t>
            </a:r>
            <a:r>
              <a:rPr sz="2400" spc="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graph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shows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top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10 locations from where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tweets</a:t>
            </a:r>
            <a:r>
              <a:rPr sz="2400" spc="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are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received.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Most</a:t>
            </a:r>
            <a:r>
              <a:rPr sz="2400" spc="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tweets</a:t>
            </a:r>
            <a:r>
              <a:rPr sz="2400" spc="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received </a:t>
            </a:r>
            <a:r>
              <a:rPr sz="2400" spc="-58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from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London</a:t>
            </a:r>
            <a:r>
              <a:rPr sz="2400" spc="-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followed by United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States.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/>
          <a:stretch/>
        </p:blipFill>
        <p:spPr bwMode="auto">
          <a:xfrm>
            <a:off x="305511" y="1497091"/>
            <a:ext cx="11429289" cy="419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24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4937264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…</a:t>
            </a:r>
            <a:endParaRPr lang="en-GB" sz="2800" b="1" spc="-5" dirty="0" smtClean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lang="en-GB" sz="2800" b="1" spc="-5" dirty="0" smtClean="0">
                <a:solidFill>
                  <a:srgbClr val="002060"/>
                </a:solidFill>
                <a:latin typeface="Times New Roman"/>
                <a:cs typeface="Times New Roman"/>
              </a:rPr>
              <a:t>Positive Tweets by Locations</a:t>
            </a:r>
            <a:r>
              <a:rPr sz="2800" b="1" spc="-5" dirty="0" smtClean="0">
                <a:solidFill>
                  <a:srgbClr val="002060"/>
                </a:solidFill>
                <a:latin typeface="Times New Roman"/>
                <a:cs typeface="Times New Roman"/>
              </a:rPr>
              <a:t>  </a:t>
            </a:r>
            <a:endParaRPr sz="28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0" y="1600200"/>
            <a:ext cx="11689062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7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5242064" cy="12408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…  </a:t>
            </a:r>
            <a:endParaRPr lang="en-GB" sz="2800" b="1" spc="-5" dirty="0" smtClean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90" dirty="0" smtClean="0">
                <a:solidFill>
                  <a:srgbClr val="042C85"/>
                </a:solidFill>
                <a:latin typeface="Times New Roman"/>
                <a:cs typeface="Times New Roman"/>
              </a:rPr>
              <a:t>Top</a:t>
            </a:r>
            <a:r>
              <a:rPr sz="2800" b="1" spc="-10" dirty="0" smtClean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lang="en-GB" sz="2800" b="1" dirty="0">
                <a:solidFill>
                  <a:srgbClr val="042C85"/>
                </a:solidFill>
                <a:latin typeface="Times New Roman"/>
                <a:cs typeface="Times New Roman"/>
              </a:rPr>
              <a:t>2</a:t>
            </a:r>
            <a:r>
              <a:rPr sz="2800" b="1" dirty="0" smtClean="0">
                <a:solidFill>
                  <a:srgbClr val="042C85"/>
                </a:solidFill>
                <a:latin typeface="Times New Roman"/>
                <a:cs typeface="Times New Roman"/>
              </a:rPr>
              <a:t>0</a:t>
            </a:r>
            <a:r>
              <a:rPr sz="2800" b="1" spc="-15" dirty="0" smtClean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lang="en-GB" sz="2800" b="1" spc="-5" dirty="0" smtClean="0">
                <a:solidFill>
                  <a:srgbClr val="042C85"/>
                </a:solidFill>
                <a:latin typeface="Times New Roman"/>
                <a:cs typeface="Times New Roman"/>
              </a:rPr>
              <a:t>Cities by Positive Tweets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12117342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7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9128264" cy="12408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…  </a:t>
            </a:r>
            <a:endParaRPr lang="en-GB" sz="2800" b="1" spc="-5" dirty="0" smtClean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lang="en-GB" sz="2800" b="1" spc="-90" dirty="0" smtClean="0">
                <a:solidFill>
                  <a:srgbClr val="042C85"/>
                </a:solidFill>
                <a:latin typeface="Times New Roman"/>
                <a:cs typeface="Times New Roman"/>
              </a:rPr>
              <a:t>Neutral Tweets By  Locations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9492"/>
            <a:ext cx="11128952" cy="49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08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6461264" cy="12408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…  </a:t>
            </a:r>
            <a:endParaRPr lang="en-GB" sz="2800" b="1" spc="-5" dirty="0" smtClean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90" dirty="0" smtClean="0">
                <a:solidFill>
                  <a:srgbClr val="042C85"/>
                </a:solidFill>
                <a:latin typeface="Times New Roman"/>
                <a:cs typeface="Times New Roman"/>
              </a:rPr>
              <a:t>Top</a:t>
            </a:r>
            <a:r>
              <a:rPr sz="2800" b="1" spc="-10" dirty="0" smtClean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lang="en-GB" sz="2800" b="1" dirty="0" smtClean="0">
                <a:solidFill>
                  <a:srgbClr val="042C85"/>
                </a:solidFill>
                <a:latin typeface="Times New Roman"/>
                <a:cs typeface="Times New Roman"/>
              </a:rPr>
              <a:t>2</a:t>
            </a:r>
            <a:r>
              <a:rPr sz="2800" b="1" dirty="0" smtClean="0">
                <a:solidFill>
                  <a:srgbClr val="042C85"/>
                </a:solidFill>
                <a:latin typeface="Times New Roman"/>
                <a:cs typeface="Times New Roman"/>
              </a:rPr>
              <a:t>0</a:t>
            </a:r>
            <a:r>
              <a:rPr sz="2800" b="1" spc="-15" dirty="0" smtClean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lang="en-GB" sz="2800" b="1" spc="-15" dirty="0" smtClean="0">
                <a:solidFill>
                  <a:srgbClr val="042C85"/>
                </a:solidFill>
                <a:latin typeface="Times New Roman"/>
                <a:cs typeface="Times New Roman"/>
              </a:rPr>
              <a:t>Cities by Neutral Tweets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1115"/>
            <a:ext cx="12109061" cy="519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94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5851664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…  </a:t>
            </a:r>
            <a:endParaRPr lang="en-GB" sz="2800" b="1" spc="-5" dirty="0" smtClean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lang="en-GB" sz="2800" b="1" spc="-90" dirty="0" smtClean="0">
                <a:solidFill>
                  <a:srgbClr val="042C85"/>
                </a:solidFill>
                <a:latin typeface="Times New Roman"/>
                <a:cs typeface="Times New Roman"/>
              </a:rPr>
              <a:t>Negative Tweets by Locations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98" y="1443612"/>
            <a:ext cx="11132002" cy="53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4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28028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…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3" y="1066800"/>
            <a:ext cx="11840915" cy="5719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3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92" y="-84836"/>
            <a:ext cx="11282680" cy="975139"/>
          </a:xfrm>
          <a:prstGeom prst="rect">
            <a:avLst/>
          </a:prstGeom>
        </p:spPr>
        <p:txBody>
          <a:bodyPr vert="horz" wrap="square" lIns="0" tIns="417068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Georgia" pitchFamily="18" charset="0"/>
              </a:rPr>
              <a:t>Problem</a:t>
            </a:r>
            <a:r>
              <a:rPr sz="3600" spc="-105" dirty="0">
                <a:latin typeface="Georgia" pitchFamily="18" charset="0"/>
              </a:rPr>
              <a:t> </a:t>
            </a:r>
            <a:r>
              <a:rPr sz="3600" spc="-10" dirty="0">
                <a:latin typeface="Georgia" pitchFamily="18" charset="0"/>
              </a:rPr>
              <a:t>Description</a:t>
            </a:r>
            <a:endParaRPr sz="3600" dirty="0">
              <a:latin typeface="Georgia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5510" y="1221740"/>
            <a:ext cx="11191240" cy="40757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This</a:t>
            </a:r>
            <a:r>
              <a:rPr sz="24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challenge</a:t>
            </a:r>
            <a:r>
              <a:rPr sz="24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asks</a:t>
            </a:r>
            <a:r>
              <a:rPr sz="24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us</a:t>
            </a:r>
            <a:r>
              <a:rPr sz="24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to</a:t>
            </a:r>
            <a:r>
              <a:rPr sz="24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build</a:t>
            </a:r>
            <a:r>
              <a:rPr sz="24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a</a:t>
            </a:r>
            <a:r>
              <a:rPr sz="2400" spc="-3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classification</a:t>
            </a:r>
            <a:r>
              <a:rPr sz="2400" spc="-3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model</a:t>
            </a:r>
            <a:r>
              <a:rPr sz="24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to</a:t>
            </a:r>
            <a:r>
              <a:rPr sz="24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predict</a:t>
            </a:r>
            <a:r>
              <a:rPr sz="24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the</a:t>
            </a:r>
            <a:r>
              <a:rPr sz="24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sentiment</a:t>
            </a:r>
            <a:r>
              <a:rPr sz="24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of</a:t>
            </a:r>
            <a:r>
              <a:rPr sz="24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COVID-</a:t>
            </a:r>
            <a:r>
              <a:rPr sz="24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19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tweets.</a:t>
            </a:r>
            <a:r>
              <a:rPr sz="2400" spc="-14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The</a:t>
            </a:r>
            <a:r>
              <a:rPr sz="2400" spc="-4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tweets</a:t>
            </a:r>
            <a:r>
              <a:rPr sz="24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have</a:t>
            </a:r>
            <a:r>
              <a:rPr sz="2400" spc="-3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been</a:t>
            </a:r>
            <a:r>
              <a:rPr sz="24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pulled</a:t>
            </a:r>
            <a:r>
              <a:rPr sz="2400" spc="-4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from</a:t>
            </a:r>
            <a:r>
              <a:rPr sz="2400" spc="-1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spc="-4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Twitter</a:t>
            </a:r>
            <a:r>
              <a:rPr sz="2400" spc="-7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and</a:t>
            </a:r>
            <a:r>
              <a:rPr sz="24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manual</a:t>
            </a:r>
            <a:r>
              <a:rPr sz="2400" spc="-3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tagging</a:t>
            </a:r>
            <a:r>
              <a:rPr sz="2400" spc="-4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has</a:t>
            </a:r>
            <a:r>
              <a:rPr sz="24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been</a:t>
            </a:r>
            <a:r>
              <a:rPr sz="2400" spc="-3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done</a:t>
            </a:r>
            <a:r>
              <a:rPr sz="24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then.</a:t>
            </a:r>
            <a:endParaRPr sz="24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12700" marR="1362710">
              <a:lnSpc>
                <a:spcPts val="5810"/>
              </a:lnSpc>
              <a:spcBef>
                <a:spcPts val="465"/>
              </a:spcBef>
            </a:pP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The</a:t>
            </a:r>
            <a:r>
              <a:rPr sz="2400" spc="-4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names</a:t>
            </a:r>
            <a:r>
              <a:rPr sz="24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and</a:t>
            </a:r>
            <a:r>
              <a:rPr sz="2400" spc="-3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usernames</a:t>
            </a:r>
            <a:r>
              <a:rPr sz="24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have</a:t>
            </a:r>
            <a:r>
              <a:rPr sz="2400" spc="-3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been</a:t>
            </a:r>
            <a:r>
              <a:rPr sz="2400" spc="-3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given</a:t>
            </a:r>
            <a:r>
              <a:rPr sz="24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codes</a:t>
            </a:r>
            <a:r>
              <a:rPr sz="2400" spc="-3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to</a:t>
            </a:r>
            <a:r>
              <a:rPr sz="2400" spc="-3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avoid</a:t>
            </a:r>
            <a:r>
              <a:rPr sz="24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any</a:t>
            </a:r>
            <a:r>
              <a:rPr sz="24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privacy</a:t>
            </a:r>
            <a:r>
              <a:rPr sz="2400" spc="-4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concerns. </a:t>
            </a:r>
            <a:r>
              <a:rPr sz="2400" spc="-16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We</a:t>
            </a:r>
            <a:r>
              <a:rPr sz="2400" spc="-10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are</a:t>
            </a:r>
            <a:r>
              <a:rPr sz="24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given</a:t>
            </a:r>
            <a:r>
              <a:rPr sz="2400" spc="-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the</a:t>
            </a:r>
            <a:r>
              <a:rPr sz="2400" spc="-3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following</a:t>
            </a:r>
            <a:r>
              <a:rPr sz="24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information:</a:t>
            </a:r>
            <a:endParaRPr sz="24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469265" indent="-456565">
              <a:lnSpc>
                <a:spcPts val="24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Location</a:t>
            </a:r>
            <a:endParaRPr sz="24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8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Tweet</a:t>
            </a:r>
            <a:r>
              <a:rPr sz="2400" spc="-24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At</a:t>
            </a:r>
            <a:endParaRPr sz="24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469265" indent="-456565">
              <a:lnSpc>
                <a:spcPts val="284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Original</a:t>
            </a:r>
            <a:r>
              <a:rPr sz="2400" spc="-8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4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Tweet</a:t>
            </a:r>
            <a:endParaRPr sz="24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469265" indent="-456565">
              <a:lnSpc>
                <a:spcPts val="284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Label</a:t>
            </a:r>
            <a:endParaRPr sz="2400" dirty="0">
              <a:latin typeface="Cambria" pitchFamily="18" charset="0"/>
              <a:ea typeface="Cambria" pitchFamily="18" charset="0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6"/>
            <a:ext cx="464819" cy="463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28028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…  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536" y="762000"/>
            <a:ext cx="11783072" cy="60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56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28028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…  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3" y="849417"/>
            <a:ext cx="12106531" cy="600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17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28028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…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"/>
          <a:stretch/>
        </p:blipFill>
        <p:spPr bwMode="auto">
          <a:xfrm>
            <a:off x="152400" y="1043189"/>
            <a:ext cx="11718797" cy="581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01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28028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…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5" y="849418"/>
            <a:ext cx="11837221" cy="577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9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28028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…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" b="6111"/>
          <a:stretch/>
        </p:blipFill>
        <p:spPr bwMode="auto">
          <a:xfrm>
            <a:off x="-11957" y="1066800"/>
            <a:ext cx="12171562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18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28028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…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02009"/>
            <a:ext cx="11353800" cy="5996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27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28028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…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8482"/>
            <a:ext cx="11506200" cy="495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bject 9"/>
          <p:cNvSpPr txBox="1"/>
          <p:nvPr/>
        </p:nvSpPr>
        <p:spPr>
          <a:xfrm>
            <a:off x="3750310" y="342662"/>
            <a:ext cx="2802890" cy="581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lang="en-GB" sz="2800" b="1" spc="-5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/>
              </a:rPr>
              <a:t>Pair Plot</a:t>
            </a:r>
            <a:endParaRPr sz="28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4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0536" y="190262"/>
            <a:ext cx="28028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EDA</a:t>
            </a:r>
            <a:r>
              <a:rPr sz="2800" b="1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Co</a:t>
            </a: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ti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ue</a:t>
            </a:r>
            <a:r>
              <a:rPr sz="28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…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"/>
          <a:stretch/>
        </p:blipFill>
        <p:spPr bwMode="auto">
          <a:xfrm>
            <a:off x="762000" y="1185863"/>
            <a:ext cx="10515599" cy="509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bject 9"/>
          <p:cNvSpPr txBox="1"/>
          <p:nvPr/>
        </p:nvSpPr>
        <p:spPr>
          <a:xfrm>
            <a:off x="4283710" y="485102"/>
            <a:ext cx="2802890" cy="581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lang="en-GB" sz="2800" b="1" spc="-5" dirty="0" smtClean="0">
                <a:solidFill>
                  <a:srgbClr val="002060"/>
                </a:solidFill>
                <a:latin typeface="Times New Roman"/>
                <a:cs typeface="Times New Roman"/>
              </a:rPr>
              <a:t>Common Words</a:t>
            </a:r>
            <a:endParaRPr sz="28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32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102107"/>
            <a:ext cx="35979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Feature</a:t>
            </a:r>
            <a:r>
              <a:rPr spc="-85" dirty="0"/>
              <a:t> </a:t>
            </a:r>
            <a:r>
              <a:rPr dirty="0"/>
              <a:t>Engineering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511" y="556005"/>
            <a:ext cx="567563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Step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Converted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all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characters</a:t>
            </a:r>
            <a:r>
              <a:rPr sz="2400" spc="-2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lowercase. </a:t>
            </a:r>
            <a:r>
              <a:rPr sz="2400" spc="-58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Step</a:t>
            </a:r>
            <a:r>
              <a:rPr sz="2400" spc="-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2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: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Removed</a:t>
            </a:r>
            <a:r>
              <a:rPr sz="2400" spc="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Punctuation.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Step</a:t>
            </a:r>
            <a:r>
              <a:rPr sz="2400" spc="-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:</a:t>
            </a:r>
            <a:r>
              <a:rPr sz="2400" spc="-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Removed</a:t>
            </a:r>
            <a:r>
              <a:rPr sz="2400" spc="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stop words.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5511" y="5926023"/>
            <a:ext cx="115836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91210" algn="l"/>
                <a:tab pos="2028825" algn="l"/>
                <a:tab pos="2536190" algn="l"/>
                <a:tab pos="3144520" algn="l"/>
                <a:tab pos="4060825" algn="l"/>
                <a:tab pos="4634865" algn="l"/>
                <a:tab pos="5601335" algn="l"/>
                <a:tab pos="5872480" algn="l"/>
                <a:tab pos="6514465" algn="l"/>
                <a:tab pos="7564755" algn="l"/>
                <a:tab pos="9552305" algn="l"/>
                <a:tab pos="10213340" algn="l"/>
                <a:tab pos="10706100" algn="l"/>
                <a:tab pos="11417935" algn="l"/>
              </a:tabLst>
            </a:pP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A</a:t>
            </a:r>
            <a:r>
              <a:rPr sz="2400" spc="-20" dirty="0">
                <a:solidFill>
                  <a:srgbClr val="042C85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ter	dropp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ng	t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e	nu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l	valu</a:t>
            </a:r>
            <a:r>
              <a:rPr sz="2400" spc="5" dirty="0">
                <a:solidFill>
                  <a:srgbClr val="042C85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	and	adding	a	</a:t>
            </a:r>
            <a:r>
              <a:rPr sz="2400" spc="-15" dirty="0">
                <a:solidFill>
                  <a:srgbClr val="042C85"/>
                </a:solidFill>
                <a:latin typeface="Times New Roman"/>
                <a:cs typeface="Times New Roman"/>
              </a:rPr>
              <a:t>n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ew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	colu</a:t>
            </a:r>
            <a:r>
              <a:rPr sz="2400" spc="-15" dirty="0">
                <a:solidFill>
                  <a:srgbClr val="042C85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n	‘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lean_twe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t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’,	now	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w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	have	7 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columns</a:t>
            </a:r>
            <a:r>
              <a:rPr sz="2400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2C85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042C85"/>
                </a:solidFill>
                <a:latin typeface="Times New Roman"/>
                <a:cs typeface="Times New Roman"/>
              </a:rPr>
              <a:t>32567 rows.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463" y="2929127"/>
            <a:ext cx="11625072" cy="27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599054"/>
            <a:ext cx="1214628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507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Model</a:t>
            </a:r>
            <a:r>
              <a:rPr sz="2800" spc="-70" dirty="0"/>
              <a:t> </a:t>
            </a:r>
            <a:r>
              <a:rPr sz="2800" spc="-20" dirty="0"/>
              <a:t>Preprocessing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13588" y="922362"/>
            <a:ext cx="4133350" cy="927333"/>
            <a:chOff x="134112" y="1010429"/>
            <a:chExt cx="4133350" cy="927333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626" y="1010429"/>
              <a:ext cx="1378331" cy="2724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7106" y="1025074"/>
              <a:ext cx="1111250" cy="2059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2095" y="1058877"/>
              <a:ext cx="726203" cy="2340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2" y="1284730"/>
              <a:ext cx="483857" cy="6316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8356" y="1260346"/>
              <a:ext cx="505206" cy="6774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6663" y="1072923"/>
              <a:ext cx="550799" cy="20599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8600" y="1358900"/>
            <a:ext cx="11589385" cy="1003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 algn="just">
              <a:lnSpc>
                <a:spcPct val="100299"/>
              </a:lnSpc>
              <a:spcBef>
                <a:spcPts val="9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D0D0D"/>
                </a:solidFill>
                <a:latin typeface="Times New Roman"/>
                <a:cs typeface="Times New Roman"/>
              </a:rPr>
              <a:t>Count</a:t>
            </a:r>
            <a:r>
              <a:rPr sz="2400" b="1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Times New Roman"/>
                <a:cs typeface="Times New Roman"/>
              </a:rPr>
              <a:t>Vectorizer</a:t>
            </a:r>
            <a:r>
              <a:rPr sz="2400" b="1" spc="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D0D0D"/>
                </a:solidFill>
                <a:latin typeface="Times New Roman"/>
                <a:cs typeface="Times New Roman"/>
              </a:rPr>
              <a:t>-</a:t>
            </a:r>
            <a:r>
              <a:rPr sz="2400" b="1" spc="4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D0D0D"/>
                </a:solidFill>
                <a:latin typeface="Times New Roman"/>
                <a:cs typeface="Times New Roman"/>
              </a:rPr>
              <a:t>CountVectorizer</a:t>
            </a:r>
            <a:r>
              <a:rPr sz="2000" spc="3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000" spc="1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000" spc="1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great</a:t>
            </a:r>
            <a:r>
              <a:rPr sz="2000" spc="1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tool</a:t>
            </a:r>
            <a:r>
              <a:rPr sz="2000" spc="1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provided</a:t>
            </a:r>
            <a:r>
              <a:rPr sz="2000" spc="1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by</a:t>
            </a:r>
            <a:r>
              <a:rPr sz="2000" spc="1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000" spc="1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D0D0D"/>
                </a:solidFill>
                <a:latin typeface="Times New Roman"/>
                <a:cs typeface="Times New Roman"/>
              </a:rPr>
              <a:t>scikit-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learn</a:t>
            </a:r>
            <a:r>
              <a:rPr sz="2000" spc="1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library</a:t>
            </a:r>
            <a:r>
              <a:rPr sz="2000" spc="1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000" spc="1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Python.</a:t>
            </a:r>
            <a:r>
              <a:rPr sz="2000" spc="1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It</a:t>
            </a:r>
            <a:r>
              <a:rPr sz="2000" spc="1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D0D0D"/>
                </a:solidFill>
                <a:latin typeface="Times New Roman"/>
                <a:cs typeface="Times New Roman"/>
              </a:rPr>
              <a:t>is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used</a:t>
            </a:r>
            <a:r>
              <a:rPr sz="20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0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transform</a:t>
            </a:r>
            <a:r>
              <a:rPr sz="20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0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given</a:t>
            </a:r>
            <a:r>
              <a:rPr sz="20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text</a:t>
            </a:r>
            <a:r>
              <a:rPr sz="20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into</a:t>
            </a:r>
            <a:r>
              <a:rPr sz="20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0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vector</a:t>
            </a:r>
            <a:r>
              <a:rPr sz="20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on</a:t>
            </a:r>
            <a:r>
              <a:rPr sz="20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0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basis</a:t>
            </a:r>
            <a:r>
              <a:rPr sz="20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0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0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frequency</a:t>
            </a:r>
            <a:r>
              <a:rPr sz="20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(count)</a:t>
            </a:r>
            <a:r>
              <a:rPr sz="20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0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sz="20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word</a:t>
            </a:r>
            <a:r>
              <a:rPr sz="20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sz="20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occurs</a:t>
            </a:r>
            <a:r>
              <a:rPr sz="20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D0D0D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0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entire</a:t>
            </a:r>
            <a:r>
              <a:rPr sz="20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D0D0D"/>
                </a:solidFill>
                <a:latin typeface="Times New Roman"/>
                <a:cs typeface="Times New Roman"/>
              </a:rPr>
              <a:t>text.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37753" y="102106"/>
            <a:ext cx="10266045" cy="6617970"/>
            <a:chOff x="1837753" y="102106"/>
            <a:chExt cx="10266045" cy="661797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8787" y="102106"/>
              <a:ext cx="464819" cy="4632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1309" y="2622396"/>
              <a:ext cx="8067506" cy="38658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37753" y="2393708"/>
              <a:ext cx="8516620" cy="4326255"/>
            </a:xfrm>
            <a:custGeom>
              <a:avLst/>
              <a:gdLst/>
              <a:ahLst/>
              <a:cxnLst/>
              <a:rect l="l" t="t" r="r" b="b"/>
              <a:pathLst>
                <a:path w="8516620" h="4326255">
                  <a:moveTo>
                    <a:pt x="8336064" y="184594"/>
                  </a:moveTo>
                  <a:lnTo>
                    <a:pt x="8291055" y="184594"/>
                  </a:lnTo>
                  <a:lnTo>
                    <a:pt x="8291055" y="184391"/>
                  </a:lnTo>
                  <a:lnTo>
                    <a:pt x="180035" y="184391"/>
                  </a:lnTo>
                  <a:lnTo>
                    <a:pt x="180035" y="230111"/>
                  </a:lnTo>
                  <a:lnTo>
                    <a:pt x="180035" y="4094721"/>
                  </a:lnTo>
                  <a:lnTo>
                    <a:pt x="180035" y="4140441"/>
                  </a:lnTo>
                  <a:lnTo>
                    <a:pt x="8336064" y="4140441"/>
                  </a:lnTo>
                  <a:lnTo>
                    <a:pt x="8336064" y="4094721"/>
                  </a:lnTo>
                  <a:lnTo>
                    <a:pt x="225044" y="4094721"/>
                  </a:lnTo>
                  <a:lnTo>
                    <a:pt x="225044" y="230111"/>
                  </a:lnTo>
                  <a:lnTo>
                    <a:pt x="8291055" y="230111"/>
                  </a:lnTo>
                  <a:lnTo>
                    <a:pt x="8291055" y="4094518"/>
                  </a:lnTo>
                  <a:lnTo>
                    <a:pt x="8336064" y="4094518"/>
                  </a:lnTo>
                  <a:lnTo>
                    <a:pt x="8336064" y="184594"/>
                  </a:lnTo>
                  <a:close/>
                </a:path>
                <a:path w="8516620" h="4326255">
                  <a:moveTo>
                    <a:pt x="8516112" y="0"/>
                  </a:moveTo>
                  <a:lnTo>
                    <a:pt x="8381073" y="0"/>
                  </a:lnTo>
                  <a:lnTo>
                    <a:pt x="8381073" y="241"/>
                  </a:lnTo>
                  <a:lnTo>
                    <a:pt x="0" y="241"/>
                  </a:lnTo>
                  <a:lnTo>
                    <a:pt x="0" y="138671"/>
                  </a:lnTo>
                  <a:lnTo>
                    <a:pt x="0" y="4187431"/>
                  </a:lnTo>
                  <a:lnTo>
                    <a:pt x="0" y="4325861"/>
                  </a:lnTo>
                  <a:lnTo>
                    <a:pt x="8516112" y="4325861"/>
                  </a:lnTo>
                  <a:lnTo>
                    <a:pt x="8516112" y="4187431"/>
                  </a:lnTo>
                  <a:lnTo>
                    <a:pt x="135026" y="4187431"/>
                  </a:lnTo>
                  <a:lnTo>
                    <a:pt x="135026" y="138671"/>
                  </a:lnTo>
                  <a:lnTo>
                    <a:pt x="8381073" y="138671"/>
                  </a:lnTo>
                  <a:lnTo>
                    <a:pt x="8381073" y="4186821"/>
                  </a:lnTo>
                  <a:lnTo>
                    <a:pt x="8516112" y="4186821"/>
                  </a:lnTo>
                  <a:lnTo>
                    <a:pt x="8516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573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78160" y="609600"/>
            <a:ext cx="7475240" cy="574389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>
              <a:lnSpc>
                <a:spcPts val="4556"/>
              </a:lnSpc>
            </a:pPr>
            <a:r>
              <a:rPr lang="en-US" sz="3600" b="1" spc="-109" dirty="0">
                <a:solidFill>
                  <a:srgbClr val="C00000"/>
                </a:solidFill>
                <a:latin typeface="Georgia" pitchFamily="18" charset="0"/>
                <a:ea typeface="Inter" pitchFamily="34" charset="-122"/>
                <a:cs typeface="Inter" pitchFamily="34" charset="-120"/>
              </a:rPr>
              <a:t>Why Analyze Coronavirus Tweets?</a:t>
            </a:r>
            <a:endParaRPr lang="en-US" sz="3600" dirty="0">
              <a:solidFill>
                <a:srgbClr val="C00000"/>
              </a:solidFill>
              <a:latin typeface="Georgia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33" y="1741584"/>
            <a:ext cx="3415903" cy="20956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333" y="4066915"/>
            <a:ext cx="1851620" cy="287194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l">
              <a:lnSpc>
                <a:spcPts val="2278"/>
              </a:lnSpc>
            </a:pPr>
            <a:r>
              <a:rPr lang="en-US" sz="2000" b="1" spc="-55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Impact</a:t>
            </a:r>
            <a:endParaRPr lang="en-US" sz="20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333" y="4537890"/>
            <a:ext cx="3415903" cy="1175961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 algn="l">
              <a:lnSpc>
                <a:spcPts val="2332"/>
              </a:lnSpc>
            </a:pPr>
            <a:r>
              <a:rPr lang="en-US" sz="2000" spc="-29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The pandemic has impacted all areas of life. Analyzing sentiment surrounding coronavirus can help to understand how people feel and react to the situation.</a:t>
            </a:r>
            <a:endParaRPr lang="en-US" sz="20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949" y="1741584"/>
            <a:ext cx="3416003" cy="20956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87949" y="4066915"/>
            <a:ext cx="1851620" cy="287194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l">
              <a:lnSpc>
                <a:spcPts val="2278"/>
              </a:lnSpc>
            </a:pPr>
            <a:r>
              <a:rPr lang="en-US" sz="2000" b="1" spc="-55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Behavior</a:t>
            </a:r>
            <a:endParaRPr lang="en-US" sz="20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387949" y="4537890"/>
            <a:ext cx="3416003" cy="1175961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 algn="l">
              <a:lnSpc>
                <a:spcPts val="2332"/>
              </a:lnSpc>
            </a:pPr>
            <a:r>
              <a:rPr lang="en-US" sz="2000" spc="-29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Sentiment analysis of tweets can provide insights into how people are behaving during the crisis. It can help authorities to make evidence-based decisions.</a:t>
            </a:r>
            <a:endParaRPr lang="en-US" sz="20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65" y="1741584"/>
            <a:ext cx="3416003" cy="20956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81665" y="4066915"/>
            <a:ext cx="1851620" cy="287194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l">
              <a:lnSpc>
                <a:spcPts val="2278"/>
              </a:lnSpc>
            </a:pPr>
            <a:r>
              <a:rPr lang="en-US" sz="2000" b="1" spc="-55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Research</a:t>
            </a:r>
            <a:endParaRPr lang="en-US" sz="20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8081665" y="4537890"/>
            <a:ext cx="3416003" cy="1469952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 algn="l">
              <a:lnSpc>
                <a:spcPts val="2332"/>
              </a:lnSpc>
            </a:pPr>
            <a:r>
              <a:rPr lang="en-US" sz="2000" spc="-29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 pitchFamily="18" charset="0"/>
              </a:rPr>
              <a:t>Sentiment analysis of tweets can help researchers and journalists understand people's perceptions and attitudes towards the virus, and how these evolve over time.</a:t>
            </a:r>
            <a:endParaRPr lang="en-US" sz="20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6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124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Model</a:t>
            </a:r>
            <a:r>
              <a:rPr sz="2800" spc="-70" dirty="0"/>
              <a:t> </a:t>
            </a:r>
            <a:r>
              <a:rPr sz="2800" spc="-20" dirty="0"/>
              <a:t>Preprocessing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94307" y="1130051"/>
            <a:ext cx="4225293" cy="927349"/>
            <a:chOff x="134112" y="1011937"/>
            <a:chExt cx="4225293" cy="92734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25" y="1011937"/>
              <a:ext cx="1401339" cy="301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31" y="1020951"/>
              <a:ext cx="1378331" cy="2724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3060" y="1016424"/>
              <a:ext cx="1136168" cy="2340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8031" y="1025777"/>
              <a:ext cx="1111250" cy="2059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8553" y="1016424"/>
              <a:ext cx="726203" cy="2340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112" y="1286254"/>
              <a:ext cx="483857" cy="6316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8194" y="1261870"/>
              <a:ext cx="505204" cy="677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9513" y="1016424"/>
              <a:ext cx="579892" cy="2340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88664" y="1025777"/>
              <a:ext cx="550799" cy="20599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54965" y="1437640"/>
            <a:ext cx="1550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spc="-10" dirty="0">
                <a:solidFill>
                  <a:srgbClr val="0D0D0D"/>
                </a:solidFill>
                <a:latin typeface="Times New Roman"/>
                <a:cs typeface="Times New Roman"/>
              </a:rPr>
              <a:t>TF-</a:t>
            </a:r>
            <a:r>
              <a:rPr sz="2400" b="1" dirty="0">
                <a:solidFill>
                  <a:srgbClr val="0D0D0D"/>
                </a:solidFill>
                <a:latin typeface="Times New Roman"/>
                <a:cs typeface="Times New Roman"/>
              </a:rPr>
              <a:t>IDF</a:t>
            </a:r>
            <a:r>
              <a:rPr sz="2400" b="1" spc="-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D0D0D"/>
                </a:solidFill>
                <a:latin typeface="Times New Roman"/>
                <a:cs typeface="Times New Roman"/>
              </a:rPr>
              <a:t>-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53844" y="1382267"/>
            <a:ext cx="97574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Count</a:t>
            </a:r>
            <a:r>
              <a:rPr sz="2000" spc="-2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212121"/>
                </a:solidFill>
                <a:latin typeface="Times New Roman"/>
                <a:cs typeface="Times New Roman"/>
              </a:rPr>
              <a:t>Vectorizer</a:t>
            </a:r>
            <a:r>
              <a:rPr sz="2000" spc="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method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is</a:t>
            </a:r>
            <a:r>
              <a:rPr sz="2000" spc="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simple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and</a:t>
            </a:r>
            <a:r>
              <a:rPr sz="2000" spc="5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works</a:t>
            </a:r>
            <a:r>
              <a:rPr sz="2000" spc="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well,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but</a:t>
            </a:r>
            <a:r>
              <a:rPr sz="2000" spc="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the</a:t>
            </a:r>
            <a:r>
              <a:rPr sz="2000" spc="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problem</a:t>
            </a:r>
            <a:r>
              <a:rPr sz="2000" spc="2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with</a:t>
            </a:r>
            <a:r>
              <a:rPr sz="2000" spc="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that</a:t>
            </a:r>
            <a:r>
              <a:rPr sz="2000" spc="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is</a:t>
            </a:r>
            <a:r>
              <a:rPr sz="2000" spc="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that</a:t>
            </a:r>
            <a:r>
              <a:rPr sz="2000" spc="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it</a:t>
            </a:r>
            <a:r>
              <a:rPr sz="2000" spc="2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treats</a:t>
            </a:r>
            <a:r>
              <a:rPr sz="2000" spc="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Times New Roman"/>
                <a:cs typeface="Times New Roman"/>
              </a:rPr>
              <a:t>all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0030" y="3150024"/>
            <a:ext cx="2844800" cy="296545"/>
            <a:chOff x="320030" y="3150024"/>
            <a:chExt cx="2844800" cy="296545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0030" y="3150063"/>
              <a:ext cx="397005" cy="23097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9145" y="3159379"/>
              <a:ext cx="368781" cy="2018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422" y="3275964"/>
              <a:ext cx="185271" cy="428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6670" y="3150024"/>
              <a:ext cx="709469" cy="2340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2396" y="3150109"/>
              <a:ext cx="1392203" cy="2964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7364" y="3159377"/>
              <a:ext cx="1372615" cy="26758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05510" y="1696211"/>
            <a:ext cx="11591925" cy="2732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words</a:t>
            </a:r>
            <a:r>
              <a:rPr sz="2000" spc="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Times New Roman"/>
                <a:cs typeface="Times New Roman"/>
              </a:rPr>
              <a:t>equally.</a:t>
            </a:r>
            <a:r>
              <a:rPr sz="2000" spc="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As</a:t>
            </a:r>
            <a:r>
              <a:rPr sz="2000" spc="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2000" spc="5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result,</a:t>
            </a:r>
            <a:r>
              <a:rPr sz="2000" spc="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it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cannot</a:t>
            </a:r>
            <a:r>
              <a:rPr sz="2000" spc="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distinguish</a:t>
            </a:r>
            <a:r>
              <a:rPr sz="2000" spc="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very</a:t>
            </a:r>
            <a:r>
              <a:rPr sz="2000" spc="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common</a:t>
            </a:r>
            <a:r>
              <a:rPr sz="2000" spc="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words</a:t>
            </a:r>
            <a:r>
              <a:rPr sz="2000" spc="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or</a:t>
            </a:r>
            <a:r>
              <a:rPr sz="2000" spc="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rare</a:t>
            </a:r>
            <a:r>
              <a:rPr sz="2000" spc="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words.</a:t>
            </a:r>
            <a:r>
              <a:rPr sz="2000" spc="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So,</a:t>
            </a:r>
            <a:r>
              <a:rPr sz="2000" spc="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to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solve</a:t>
            </a:r>
            <a:r>
              <a:rPr sz="2000" spc="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this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imes New Roman"/>
                <a:cs typeface="Times New Roman"/>
              </a:rPr>
              <a:t>problem, TF-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IDF</a:t>
            </a:r>
            <a:r>
              <a:rPr sz="2000" spc="9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comes</a:t>
            </a:r>
            <a:r>
              <a:rPr sz="2000" spc="10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into</a:t>
            </a:r>
            <a:r>
              <a:rPr sz="2000" spc="10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the</a:t>
            </a:r>
            <a:r>
              <a:rPr sz="2000" spc="10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picture!</a:t>
            </a:r>
            <a:r>
              <a:rPr sz="2000" spc="10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Times New Roman"/>
                <a:cs typeface="Times New Roman"/>
              </a:rPr>
              <a:t>Term</a:t>
            </a:r>
            <a:r>
              <a:rPr sz="2000" spc="7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imes New Roman"/>
                <a:cs typeface="Times New Roman"/>
              </a:rPr>
              <a:t>frequency-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inverse</a:t>
            </a:r>
            <a:r>
              <a:rPr sz="2000" spc="10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document</a:t>
            </a:r>
            <a:r>
              <a:rPr sz="2000" spc="10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frequency</a:t>
            </a:r>
            <a:r>
              <a:rPr sz="2000" spc="10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(</a:t>
            </a:r>
            <a:r>
              <a:rPr sz="2000" spc="10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imes New Roman"/>
                <a:cs typeface="Times New Roman"/>
              </a:rPr>
              <a:t>TF-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IDF)</a:t>
            </a:r>
            <a:r>
              <a:rPr sz="2000" spc="10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gives</a:t>
            </a:r>
            <a:r>
              <a:rPr sz="2000" spc="10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2000" spc="11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measure</a:t>
            </a:r>
            <a:r>
              <a:rPr sz="2000" spc="10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Times New Roman"/>
                <a:cs typeface="Times New Roman"/>
              </a:rPr>
              <a:t>that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takes</a:t>
            </a:r>
            <a:r>
              <a:rPr sz="2000" spc="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the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importance</a:t>
            </a:r>
            <a:r>
              <a:rPr sz="2000" spc="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of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2000" spc="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word</a:t>
            </a:r>
            <a:r>
              <a:rPr sz="2000" spc="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into</a:t>
            </a:r>
            <a:r>
              <a:rPr sz="2000" spc="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consideration</a:t>
            </a:r>
            <a:r>
              <a:rPr sz="2000" spc="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depending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on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how</a:t>
            </a:r>
            <a:r>
              <a:rPr sz="2000" spc="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frequently</a:t>
            </a:r>
            <a:r>
              <a:rPr sz="2000" spc="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it</a:t>
            </a:r>
            <a:r>
              <a:rPr sz="2000" spc="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occurs</a:t>
            </a:r>
            <a:r>
              <a:rPr sz="2000" spc="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in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document</a:t>
            </a:r>
            <a:r>
              <a:rPr sz="2000" spc="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and</a:t>
            </a:r>
            <a:r>
              <a:rPr sz="2000" spc="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212121"/>
                </a:solidFill>
                <a:latin typeface="Times New Roman"/>
                <a:cs typeface="Times New Roman"/>
              </a:rPr>
              <a:t>a </a:t>
            </a:r>
            <a:r>
              <a:rPr sz="2000" spc="-10" dirty="0">
                <a:solidFill>
                  <a:srgbClr val="212121"/>
                </a:solidFill>
                <a:latin typeface="Times New Roman"/>
                <a:cs typeface="Times New Roman"/>
              </a:rPr>
              <a:t>corpus.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70" dirty="0">
                <a:solidFill>
                  <a:srgbClr val="212121"/>
                </a:solidFill>
                <a:latin typeface="Times New Roman"/>
                <a:cs typeface="Times New Roman"/>
              </a:rPr>
              <a:t>Term</a:t>
            </a:r>
            <a:r>
              <a:rPr sz="2000" spc="-8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frequency</a:t>
            </a:r>
            <a:r>
              <a:rPr sz="2000" spc="-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denotes</a:t>
            </a:r>
            <a:r>
              <a:rPr sz="20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frequency</a:t>
            </a:r>
            <a:r>
              <a:rPr sz="20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of</a:t>
            </a:r>
            <a:r>
              <a:rPr sz="2000" spc="-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word</a:t>
            </a:r>
            <a:r>
              <a:rPr sz="2000" spc="-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in</a:t>
            </a:r>
            <a:r>
              <a:rPr sz="2000" spc="-1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212121"/>
                </a:solidFill>
                <a:latin typeface="Times New Roman"/>
                <a:cs typeface="Times New Roman"/>
              </a:rPr>
              <a:t> document.</a:t>
            </a:r>
            <a:endParaRPr sz="2000" dirty="0">
              <a:latin typeface="Times New Roman"/>
              <a:cs typeface="Times New Roman"/>
            </a:endParaRPr>
          </a:p>
          <a:p>
            <a:pPr marL="12700" marR="62865">
              <a:lnSpc>
                <a:spcPct val="100000"/>
              </a:lnSpc>
            </a:pP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It</a:t>
            </a:r>
            <a:r>
              <a:rPr sz="2000" spc="1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is</a:t>
            </a:r>
            <a:r>
              <a:rPr sz="2000" spc="1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the</a:t>
            </a:r>
            <a:r>
              <a:rPr sz="2000" spc="1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percentage</a:t>
            </a:r>
            <a:r>
              <a:rPr sz="2000" spc="16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of</a:t>
            </a:r>
            <a:r>
              <a:rPr sz="2000" spc="15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the</a:t>
            </a:r>
            <a:r>
              <a:rPr sz="2000" spc="15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number</a:t>
            </a:r>
            <a:r>
              <a:rPr sz="2000" spc="1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of</a:t>
            </a:r>
            <a:r>
              <a:rPr sz="2000" spc="16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times</a:t>
            </a:r>
            <a:r>
              <a:rPr sz="2000" spc="16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2000" spc="15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word</a:t>
            </a:r>
            <a:r>
              <a:rPr sz="2000" spc="1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(x)</a:t>
            </a:r>
            <a:r>
              <a:rPr sz="2000" spc="1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occurs</a:t>
            </a:r>
            <a:r>
              <a:rPr sz="2000" spc="16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in</a:t>
            </a:r>
            <a:r>
              <a:rPr sz="2000" spc="16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sz="2000" spc="14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particular</a:t>
            </a:r>
            <a:r>
              <a:rPr sz="2000" spc="15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document</a:t>
            </a:r>
            <a:r>
              <a:rPr sz="2000" spc="1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(y)</a:t>
            </a:r>
            <a:r>
              <a:rPr sz="2000" spc="16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divided</a:t>
            </a:r>
            <a:r>
              <a:rPr sz="2000" spc="15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by</a:t>
            </a:r>
            <a:r>
              <a:rPr sz="2000" spc="17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the</a:t>
            </a:r>
            <a:r>
              <a:rPr sz="2000" spc="16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imes New Roman"/>
                <a:cs typeface="Times New Roman"/>
              </a:rPr>
              <a:t>total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number</a:t>
            </a:r>
            <a:r>
              <a:rPr sz="2000" spc="-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of</a:t>
            </a:r>
            <a:r>
              <a:rPr sz="2000" spc="-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words</a:t>
            </a:r>
            <a:r>
              <a:rPr sz="20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in</a:t>
            </a:r>
            <a:r>
              <a:rPr sz="2000" spc="-2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12121"/>
                </a:solidFill>
                <a:latin typeface="Times New Roman"/>
                <a:cs typeface="Times New Roman"/>
              </a:rPr>
              <a:t>that</a:t>
            </a:r>
            <a:r>
              <a:rPr sz="2000" spc="-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Times New Roman"/>
                <a:cs typeface="Times New Roman"/>
              </a:rPr>
              <a:t>document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43656" y="102106"/>
            <a:ext cx="9759950" cy="6659880"/>
            <a:chOff x="2343656" y="102106"/>
            <a:chExt cx="9759950" cy="6659880"/>
          </a:xfrm>
        </p:grpSpPr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38787" y="102106"/>
              <a:ext cx="464819" cy="4632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43656" y="4418075"/>
              <a:ext cx="6691882" cy="23439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1" y="0"/>
            <a:ext cx="1214628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27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Model</a:t>
            </a:r>
            <a:r>
              <a:rPr sz="2800" spc="-70" dirty="0"/>
              <a:t> </a:t>
            </a:r>
            <a:r>
              <a:rPr sz="2800" spc="-20" dirty="0"/>
              <a:t>Preprocessing</a:t>
            </a:r>
            <a:endParaRPr sz="2800" dirty="0"/>
          </a:p>
        </p:txBody>
      </p:sp>
      <p:grpSp>
        <p:nvGrpSpPr>
          <p:cNvPr id="4" name="object 4"/>
          <p:cNvGrpSpPr/>
          <p:nvPr/>
        </p:nvGrpSpPr>
        <p:grpSpPr>
          <a:xfrm>
            <a:off x="305510" y="1010926"/>
            <a:ext cx="4054475" cy="301625"/>
            <a:chOff x="305510" y="1010926"/>
            <a:chExt cx="4054475" cy="3016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510" y="1010926"/>
              <a:ext cx="1401339" cy="301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716" y="1019940"/>
              <a:ext cx="1378331" cy="2724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8547" y="1015413"/>
              <a:ext cx="1136168" cy="2340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3519" y="1024766"/>
              <a:ext cx="1111250" cy="2059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4040" y="1015413"/>
              <a:ext cx="726203" cy="2340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9513" y="1016424"/>
              <a:ext cx="579892" cy="2340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8663" y="1025777"/>
              <a:ext cx="550799" cy="20599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latin typeface="Cambria" pitchFamily="18" charset="0"/>
                <a:ea typeface="Cambria" pitchFamily="18" charset="0"/>
                <a:cs typeface="Tahoma"/>
              </a:rPr>
              <a:t>Inverse</a:t>
            </a:r>
            <a:r>
              <a:rPr spc="-330" dirty="0">
                <a:latin typeface="Cambria" pitchFamily="18" charset="0"/>
                <a:ea typeface="Cambria" pitchFamily="18" charset="0"/>
                <a:cs typeface="Tahoma"/>
              </a:rPr>
              <a:t> </a:t>
            </a:r>
            <a:r>
              <a:rPr spc="-110" dirty="0">
                <a:latin typeface="Cambria" pitchFamily="18" charset="0"/>
                <a:ea typeface="Cambria" pitchFamily="18" charset="0"/>
                <a:cs typeface="Tahoma"/>
              </a:rPr>
              <a:t>Document</a:t>
            </a:r>
            <a:r>
              <a:rPr spc="-235" dirty="0">
                <a:latin typeface="Cambria" pitchFamily="18" charset="0"/>
                <a:ea typeface="Cambria" pitchFamily="18" charset="0"/>
                <a:cs typeface="Tahoma"/>
              </a:rPr>
              <a:t> </a:t>
            </a:r>
            <a:r>
              <a:rPr spc="-110" dirty="0">
                <a:latin typeface="Cambria" pitchFamily="18" charset="0"/>
                <a:ea typeface="Cambria" pitchFamily="18" charset="0"/>
                <a:cs typeface="Tahoma"/>
              </a:rPr>
              <a:t>Frequency</a:t>
            </a:r>
            <a:r>
              <a:rPr spc="-220" dirty="0">
                <a:latin typeface="Cambria" pitchFamily="18" charset="0"/>
                <a:ea typeface="Cambria" pitchFamily="18" charset="0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-</a:t>
            </a:r>
            <a:r>
              <a:rPr b="1" spc="-229" dirty="0">
                <a:latin typeface="Tahoma"/>
                <a:cs typeface="Tahoma"/>
              </a:rPr>
              <a:t> </a:t>
            </a:r>
            <a:r>
              <a:rPr dirty="0"/>
              <a:t>It</a:t>
            </a:r>
            <a:r>
              <a:rPr spc="-35" dirty="0"/>
              <a:t> </a:t>
            </a:r>
            <a:r>
              <a:rPr dirty="0"/>
              <a:t>measures</a:t>
            </a:r>
            <a:r>
              <a:rPr spc="-2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importance</a:t>
            </a:r>
            <a:r>
              <a:rPr spc="-2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word</a:t>
            </a:r>
            <a:r>
              <a:rPr spc="-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corpus.</a:t>
            </a:r>
            <a:r>
              <a:rPr spc="-5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dirty="0"/>
              <a:t>measures</a:t>
            </a:r>
            <a:r>
              <a:rPr spc="-25" dirty="0"/>
              <a:t> how </a:t>
            </a:r>
            <a:r>
              <a:rPr dirty="0"/>
              <a:t>common</a:t>
            </a:r>
            <a:r>
              <a:rPr spc="-3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particular</a:t>
            </a:r>
            <a:r>
              <a:rPr spc="-75" dirty="0"/>
              <a:t> </a:t>
            </a:r>
            <a:r>
              <a:rPr dirty="0"/>
              <a:t>word</a:t>
            </a:r>
            <a:r>
              <a:rPr spc="-50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across</a:t>
            </a:r>
            <a:r>
              <a:rPr spc="-65" dirty="0"/>
              <a:t> </a:t>
            </a:r>
            <a:r>
              <a:rPr dirty="0"/>
              <a:t>all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documents</a:t>
            </a:r>
            <a:r>
              <a:rPr spc="-6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corpus.</a:t>
            </a:r>
          </a:p>
          <a:p>
            <a:pPr marL="12700">
              <a:lnSpc>
                <a:spcPts val="2305"/>
              </a:lnSpc>
            </a:pPr>
            <a:r>
              <a:rPr dirty="0"/>
              <a:t>It</a:t>
            </a:r>
            <a:r>
              <a:rPr spc="-45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spc="-10" dirty="0"/>
              <a:t>logarithmic</a:t>
            </a:r>
            <a:r>
              <a:rPr spc="-45" dirty="0"/>
              <a:t> </a:t>
            </a:r>
            <a:r>
              <a:rPr dirty="0"/>
              <a:t>ratio</a:t>
            </a:r>
            <a:r>
              <a:rPr spc="-3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no.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total</a:t>
            </a:r>
            <a:r>
              <a:rPr spc="-35" dirty="0"/>
              <a:t> </a:t>
            </a:r>
            <a:r>
              <a:rPr dirty="0"/>
              <a:t>documents</a:t>
            </a:r>
            <a:r>
              <a:rPr spc="-50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no.</a:t>
            </a:r>
            <a:r>
              <a:rPr spc="-2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document</a:t>
            </a:r>
            <a:r>
              <a:rPr spc="-3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particular</a:t>
            </a:r>
            <a:r>
              <a:rPr spc="-55" dirty="0"/>
              <a:t> </a:t>
            </a:r>
            <a:r>
              <a:rPr spc="-10" dirty="0"/>
              <a:t>word.</a:t>
            </a:r>
          </a:p>
          <a:p>
            <a:pPr>
              <a:lnSpc>
                <a:spcPct val="100000"/>
              </a:lnSpc>
            </a:pPr>
            <a:endParaRPr sz="2250" dirty="0"/>
          </a:p>
          <a:p>
            <a:pPr marL="12700" marR="254000">
              <a:lnSpc>
                <a:spcPct val="100000"/>
              </a:lnSpc>
              <a:spcBef>
                <a:spcPts val="5"/>
              </a:spcBef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difference</a:t>
            </a:r>
            <a:r>
              <a:rPr spc="-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TF-IDF method</a:t>
            </a:r>
            <a:r>
              <a:rPr spc="-5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that</a:t>
            </a:r>
            <a:r>
              <a:rPr spc="-30" dirty="0"/>
              <a:t> </a:t>
            </a:r>
            <a:r>
              <a:rPr dirty="0"/>
              <a:t>each</a:t>
            </a:r>
            <a:r>
              <a:rPr spc="-50" dirty="0"/>
              <a:t> </a:t>
            </a:r>
            <a:r>
              <a:rPr dirty="0"/>
              <a:t>cell</a:t>
            </a:r>
            <a:r>
              <a:rPr spc="-15" dirty="0"/>
              <a:t> </a:t>
            </a:r>
            <a:r>
              <a:rPr dirty="0"/>
              <a:t>doesn’t</a:t>
            </a:r>
            <a:r>
              <a:rPr spc="-5" dirty="0"/>
              <a:t> </a:t>
            </a:r>
            <a:r>
              <a:rPr dirty="0"/>
              <a:t>indicate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term</a:t>
            </a:r>
            <a:r>
              <a:rPr spc="-25" dirty="0"/>
              <a:t> </a:t>
            </a:r>
            <a:r>
              <a:rPr spc="-20" dirty="0"/>
              <a:t>frequency,</a:t>
            </a:r>
            <a:r>
              <a:rPr spc="-35" dirty="0"/>
              <a:t> </a:t>
            </a:r>
            <a:r>
              <a:rPr dirty="0"/>
              <a:t>but</a:t>
            </a:r>
            <a:r>
              <a:rPr spc="-15" dirty="0"/>
              <a:t> </a:t>
            </a:r>
            <a:r>
              <a:rPr spc="-10" dirty="0"/>
              <a:t>contains </a:t>
            </a:r>
            <a:r>
              <a:rPr dirty="0"/>
              <a:t>a</a:t>
            </a:r>
            <a:r>
              <a:rPr spc="-145" dirty="0"/>
              <a:t> </a:t>
            </a:r>
            <a:r>
              <a:rPr dirty="0"/>
              <a:t>weight</a:t>
            </a:r>
            <a:r>
              <a:rPr spc="-95" dirty="0"/>
              <a:t> </a:t>
            </a:r>
            <a:r>
              <a:rPr dirty="0"/>
              <a:t>value</a:t>
            </a:r>
            <a:r>
              <a:rPr spc="-70" dirty="0"/>
              <a:t> </a:t>
            </a:r>
            <a:r>
              <a:rPr dirty="0"/>
              <a:t>that</a:t>
            </a:r>
            <a:r>
              <a:rPr spc="-90" dirty="0"/>
              <a:t> </a:t>
            </a:r>
            <a:r>
              <a:rPr spc="-10" dirty="0"/>
              <a:t>signifies</a:t>
            </a:r>
            <a:r>
              <a:rPr spc="-120" dirty="0"/>
              <a:t> </a:t>
            </a:r>
            <a:r>
              <a:rPr dirty="0"/>
              <a:t>how</a:t>
            </a:r>
            <a:r>
              <a:rPr spc="-25" dirty="0"/>
              <a:t> </a:t>
            </a:r>
            <a:r>
              <a:rPr dirty="0"/>
              <a:t>important</a:t>
            </a:r>
            <a:r>
              <a:rPr spc="-95" dirty="0"/>
              <a:t> </a:t>
            </a:r>
            <a:r>
              <a:rPr dirty="0"/>
              <a:t>a</a:t>
            </a:r>
            <a:r>
              <a:rPr spc="-135" dirty="0"/>
              <a:t> </a:t>
            </a:r>
            <a:r>
              <a:rPr dirty="0"/>
              <a:t>word</a:t>
            </a:r>
            <a:r>
              <a:rPr spc="-30" dirty="0"/>
              <a:t> </a:t>
            </a:r>
            <a:r>
              <a:rPr spc="-10" dirty="0"/>
              <a:t>is</a:t>
            </a:r>
            <a:r>
              <a:rPr spc="-9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spc="-25" dirty="0"/>
              <a:t>an</a:t>
            </a:r>
            <a:r>
              <a:rPr spc="-100" dirty="0"/>
              <a:t> </a:t>
            </a:r>
            <a:r>
              <a:rPr dirty="0"/>
              <a:t>individual</a:t>
            </a:r>
            <a:r>
              <a:rPr spc="-75" dirty="0"/>
              <a:t> </a:t>
            </a:r>
            <a:r>
              <a:rPr dirty="0"/>
              <a:t>text</a:t>
            </a:r>
            <a:r>
              <a:rPr spc="-80" dirty="0"/>
              <a:t> </a:t>
            </a:r>
            <a:r>
              <a:rPr spc="-35" dirty="0"/>
              <a:t>message</a:t>
            </a:r>
            <a:r>
              <a:rPr spc="-120" dirty="0"/>
              <a:t> </a:t>
            </a:r>
            <a:r>
              <a:rPr dirty="0"/>
              <a:t>or</a:t>
            </a:r>
            <a:r>
              <a:rPr spc="-60" dirty="0"/>
              <a:t> </a:t>
            </a:r>
            <a:r>
              <a:rPr spc="-10" dirty="0"/>
              <a:t>document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233398" y="102106"/>
            <a:ext cx="11870690" cy="6129020"/>
            <a:chOff x="233398" y="102106"/>
            <a:chExt cx="11870690" cy="612902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38788" y="102106"/>
              <a:ext cx="464819" cy="4632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398" y="3429000"/>
              <a:ext cx="5862600" cy="280164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6111" y="3454730"/>
              <a:ext cx="5272675" cy="25631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92" y="-152400"/>
            <a:ext cx="11282680" cy="1299845"/>
          </a:xfrm>
          <a:prstGeom prst="rect">
            <a:avLst/>
          </a:prstGeom>
        </p:spPr>
        <p:txBody>
          <a:bodyPr vert="horz" wrap="square" lIns="0" tIns="335787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Model</a:t>
            </a:r>
            <a:r>
              <a:rPr sz="4000" spc="-155" dirty="0"/>
              <a:t> </a:t>
            </a:r>
            <a:r>
              <a:rPr sz="4000" spc="-25" dirty="0"/>
              <a:t>Training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6"/>
            <a:ext cx="464819" cy="4632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4800" y="977062"/>
            <a:ext cx="8382000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Model</a:t>
            </a:r>
            <a:r>
              <a:rPr sz="2400" b="1" spc="-20" dirty="0">
                <a:latin typeface="Times New Roman"/>
                <a:cs typeface="Times New Roman"/>
              </a:rPr>
              <a:t> Used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b="1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Logistic</a:t>
            </a:r>
            <a:r>
              <a:rPr sz="2400" b="1" spc="-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Regression</a:t>
            </a:r>
            <a:r>
              <a:rPr sz="2400" b="1" spc="-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with</a:t>
            </a:r>
            <a:r>
              <a:rPr sz="2400" b="1" spc="-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Grid</a:t>
            </a:r>
            <a:r>
              <a:rPr sz="2400" b="1" spc="-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Search</a:t>
            </a:r>
            <a:r>
              <a:rPr sz="2400" b="1" spc="-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2060"/>
                </a:solidFill>
                <a:latin typeface="Times New Roman"/>
                <a:cs typeface="Times New Roman"/>
              </a:rPr>
              <a:t>CV</a:t>
            </a:r>
            <a:endParaRPr sz="2400" b="1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F497D"/>
              </a:buClr>
              <a:buFont typeface="Arial MT"/>
              <a:buChar char="•"/>
            </a:pPr>
            <a:endParaRPr sz="2400" b="1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Decision</a:t>
            </a:r>
            <a:r>
              <a:rPr sz="2400" b="1" spc="-1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002060"/>
                </a:solidFill>
                <a:latin typeface="Times New Roman"/>
                <a:cs typeface="Times New Roman"/>
              </a:rPr>
              <a:t>Tree</a:t>
            </a:r>
            <a:r>
              <a:rPr sz="2400" b="1" spc="-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 smtClean="0">
                <a:solidFill>
                  <a:srgbClr val="002060"/>
                </a:solidFill>
                <a:latin typeface="Times New Roman"/>
                <a:cs typeface="Times New Roman"/>
              </a:rPr>
              <a:t>Classifier</a:t>
            </a:r>
            <a:endParaRPr lang="en-GB" sz="2400" b="1" dirty="0" smtClean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1F497D"/>
              </a:buClr>
              <a:buFont typeface="Arial MT"/>
              <a:buChar char="•"/>
            </a:pPr>
            <a:endParaRPr sz="2400" b="1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KNN</a:t>
            </a:r>
            <a:r>
              <a:rPr sz="2400" b="1" spc="-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 smtClean="0">
                <a:solidFill>
                  <a:srgbClr val="002060"/>
                </a:solidFill>
                <a:latin typeface="Times New Roman"/>
                <a:cs typeface="Times New Roman"/>
              </a:rPr>
              <a:t>Classifier</a:t>
            </a:r>
            <a:endParaRPr lang="en-GB" sz="2400" b="1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endParaRPr sz="2400" b="1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002060"/>
                </a:solidFill>
                <a:latin typeface="Times New Roman"/>
                <a:cs typeface="Times New Roman"/>
              </a:rPr>
              <a:t>SVM</a:t>
            </a:r>
            <a:r>
              <a:rPr sz="2400" b="1" spc="-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 smtClean="0">
                <a:solidFill>
                  <a:srgbClr val="002060"/>
                </a:solidFill>
                <a:latin typeface="Times New Roman"/>
                <a:cs typeface="Times New Roman"/>
              </a:rPr>
              <a:t>Classifier</a:t>
            </a:r>
            <a:endParaRPr lang="en-GB" sz="2400" b="1" spc="-10" dirty="0" smtClean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endParaRPr lang="en-GB" sz="2400" b="1" spc="-10" dirty="0" smtClean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GB" sz="2400" b="1" spc="-10" dirty="0" err="1" smtClean="0">
                <a:solidFill>
                  <a:srgbClr val="002060"/>
                </a:solidFill>
                <a:latin typeface="Times New Roman"/>
                <a:cs typeface="Times New Roman"/>
              </a:rPr>
              <a:t>Stochastics</a:t>
            </a:r>
            <a:r>
              <a:rPr lang="en-GB" sz="2400" b="1" spc="-10" dirty="0" smtClean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GB" sz="2400" b="1" spc="-10" dirty="0" err="1" smtClean="0">
                <a:solidFill>
                  <a:srgbClr val="002060"/>
                </a:solidFill>
                <a:latin typeface="Times New Roman"/>
                <a:cs typeface="Times New Roman"/>
              </a:rPr>
              <a:t>Classifer</a:t>
            </a:r>
            <a:r>
              <a:rPr lang="en-GB" sz="2400" b="1" spc="-10" dirty="0" smtClean="0">
                <a:solidFill>
                  <a:srgbClr val="002060"/>
                </a:solidFill>
                <a:latin typeface="Times New Roman"/>
                <a:cs typeface="Times New Roman"/>
              </a:rPr>
              <a:t> with </a:t>
            </a:r>
            <a:r>
              <a:rPr lang="en-GB" sz="2400" b="1" spc="-10" dirty="0" err="1" smtClean="0">
                <a:solidFill>
                  <a:srgbClr val="002060"/>
                </a:solidFill>
                <a:latin typeface="Times New Roman"/>
                <a:cs typeface="Times New Roman"/>
              </a:rPr>
              <a:t>GridsearchCV</a:t>
            </a:r>
            <a:endParaRPr lang="en-GB" sz="2400" b="1" spc="-10" dirty="0" smtClean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endParaRPr lang="en-GB" sz="2400" b="1" spc="-1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GB" sz="2400" b="1" spc="-10" dirty="0" smtClean="0">
                <a:solidFill>
                  <a:srgbClr val="002060"/>
                </a:solidFill>
                <a:latin typeface="Times New Roman"/>
                <a:cs typeface="Times New Roman"/>
              </a:rPr>
              <a:t>Random Forest</a:t>
            </a:r>
            <a:endParaRPr sz="24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1066800"/>
            <a:ext cx="5394196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9099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100"/>
              </a:spcBef>
            </a:pPr>
            <a:r>
              <a:rPr dirty="0"/>
              <a:t>Performance</a:t>
            </a:r>
            <a:r>
              <a:rPr spc="-25" dirty="0"/>
              <a:t> </a:t>
            </a:r>
            <a:r>
              <a:rPr dirty="0"/>
              <a:t>metrics</a:t>
            </a:r>
            <a:r>
              <a:rPr spc="-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classification</a:t>
            </a:r>
            <a:r>
              <a:rPr spc="-20" dirty="0"/>
              <a:t> </a:t>
            </a:r>
            <a:r>
              <a:rPr spc="-10" dirty="0"/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6"/>
            <a:ext cx="464819" cy="4632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295399"/>
            <a:ext cx="6355080" cy="50596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02578" y="1477978"/>
            <a:ext cx="3606296" cy="29876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01354" y="5753100"/>
            <a:ext cx="1764046" cy="1104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080" y="1057147"/>
            <a:ext cx="11527790" cy="118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42C85"/>
                </a:solidFill>
                <a:latin typeface="Times New Roman"/>
                <a:cs typeface="Times New Roman"/>
              </a:rPr>
              <a:t>Precision</a:t>
            </a:r>
            <a:endParaRPr sz="3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Precision</a:t>
            </a:r>
            <a:r>
              <a:rPr sz="2000" spc="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is</a:t>
            </a:r>
            <a:r>
              <a:rPr sz="2000" spc="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the</a:t>
            </a:r>
            <a:r>
              <a:rPr sz="2000" spc="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proportion</a:t>
            </a:r>
            <a:r>
              <a:rPr sz="2000" spc="3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2000" spc="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correct</a:t>
            </a:r>
            <a:r>
              <a:rPr sz="2000" spc="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predictions</a:t>
            </a:r>
            <a:r>
              <a:rPr sz="2000" spc="3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among</a:t>
            </a:r>
            <a:r>
              <a:rPr sz="2000" spc="3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predictions</a:t>
            </a:r>
            <a:r>
              <a:rPr sz="2000" spc="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of a</a:t>
            </a:r>
            <a:r>
              <a:rPr sz="2000" spc="2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certain</a:t>
            </a:r>
            <a:r>
              <a:rPr sz="2000" spc="3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class.</a:t>
            </a:r>
            <a:r>
              <a:rPr sz="2000" spc="1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In</a:t>
            </a:r>
            <a:r>
              <a:rPr sz="2000" spc="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other</a:t>
            </a:r>
            <a:r>
              <a:rPr sz="2000" spc="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words,</a:t>
            </a:r>
            <a:r>
              <a:rPr sz="2000" spc="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it</a:t>
            </a:r>
            <a:r>
              <a:rPr sz="2000" spc="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is</a:t>
            </a:r>
            <a:r>
              <a:rPr sz="2000" spc="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/>
                <a:cs typeface="Times New Roman"/>
              </a:rPr>
              <a:t>the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proportion</a:t>
            </a:r>
            <a:r>
              <a:rPr sz="2000" spc="-7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2000" spc="-5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true</a:t>
            </a:r>
            <a:r>
              <a:rPr sz="2000" spc="-6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positives</a:t>
            </a:r>
            <a:r>
              <a:rPr sz="2000" spc="-7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among</a:t>
            </a:r>
            <a:r>
              <a:rPr sz="2000" spc="-4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all</a:t>
            </a:r>
            <a:r>
              <a:rPr sz="2000" spc="-6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positive</a:t>
            </a:r>
            <a:r>
              <a:rPr sz="2000" spc="-6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/>
                <a:cs typeface="Times New Roman"/>
              </a:rPr>
              <a:t>predictions.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080" y="3270605"/>
            <a:ext cx="11515725" cy="124968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3600" b="1" spc="-10" dirty="0">
                <a:solidFill>
                  <a:srgbClr val="042C85"/>
                </a:solidFill>
                <a:latin typeface="Times New Roman"/>
                <a:cs typeface="Times New Roman"/>
              </a:rPr>
              <a:t>Accuracy</a:t>
            </a:r>
            <a:endParaRPr sz="3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85"/>
              </a:spcBef>
            </a:pP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Accuracy</a:t>
            </a:r>
            <a:r>
              <a:rPr sz="2000" spc="4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is</a:t>
            </a:r>
            <a:r>
              <a:rPr sz="2000" spc="2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proportion</a:t>
            </a:r>
            <a:r>
              <a:rPr sz="2000" spc="3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2000" spc="4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examples</a:t>
            </a:r>
            <a:r>
              <a:rPr sz="2000" spc="4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that</a:t>
            </a:r>
            <a:r>
              <a:rPr sz="2000" spc="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were</a:t>
            </a:r>
            <a:r>
              <a:rPr sz="2000" spc="4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correctly</a:t>
            </a:r>
            <a:r>
              <a:rPr sz="2000" spc="2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classified.</a:t>
            </a:r>
            <a:r>
              <a:rPr sz="2000" spc="4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More</a:t>
            </a:r>
            <a:r>
              <a:rPr sz="2000" spc="4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/>
                <a:cs typeface="Times New Roman"/>
              </a:rPr>
              <a:t>precisely,</a:t>
            </a:r>
            <a:r>
              <a:rPr sz="2000" spc="3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it</a:t>
            </a:r>
            <a:r>
              <a:rPr sz="2000" spc="2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is</a:t>
            </a:r>
            <a:r>
              <a:rPr sz="2000" spc="4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sum</a:t>
            </a:r>
            <a:r>
              <a:rPr sz="2000" spc="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the</a:t>
            </a:r>
            <a:r>
              <a:rPr sz="2000" spc="3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number</a:t>
            </a:r>
            <a:r>
              <a:rPr sz="2000" spc="5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/>
                <a:cs typeface="Times New Roman"/>
              </a:rPr>
              <a:t>of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true</a:t>
            </a:r>
            <a:r>
              <a:rPr sz="2000" spc="-5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positives</a:t>
            </a:r>
            <a:r>
              <a:rPr sz="2000" spc="-7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true</a:t>
            </a:r>
            <a:r>
              <a:rPr sz="2000" spc="-4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negatives,</a:t>
            </a:r>
            <a:r>
              <a:rPr sz="2000" spc="-6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divided</a:t>
            </a:r>
            <a:r>
              <a:rPr sz="2000" spc="-4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by</a:t>
            </a:r>
            <a:r>
              <a:rPr sz="2000" spc="-4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examples</a:t>
            </a:r>
            <a:r>
              <a:rPr sz="2000" spc="-4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in</a:t>
            </a:r>
            <a:r>
              <a:rPr sz="2000" spc="-2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/>
                <a:cs typeface="Times New Roman"/>
              </a:rPr>
              <a:t>dataset.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6"/>
            <a:ext cx="464819" cy="4632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4157" y="4959264"/>
            <a:ext cx="5953834" cy="829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5899" y="2694555"/>
            <a:ext cx="3201957" cy="67554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7080" y="278891"/>
            <a:ext cx="5354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Precision</a:t>
            </a:r>
            <a:r>
              <a:rPr spc="-220" dirty="0"/>
              <a:t> </a:t>
            </a:r>
            <a:r>
              <a:rPr dirty="0"/>
              <a:t>Accuracy</a:t>
            </a:r>
            <a:r>
              <a:rPr spc="-190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spc="-10" dirty="0"/>
              <a:t>Recall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01354" y="5753100"/>
            <a:ext cx="1764046" cy="1104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395" y="288036"/>
            <a:ext cx="5354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Precision</a:t>
            </a:r>
            <a:r>
              <a:rPr spc="-220" dirty="0"/>
              <a:t> </a:t>
            </a:r>
            <a:r>
              <a:rPr dirty="0"/>
              <a:t>Accuracy</a:t>
            </a:r>
            <a:r>
              <a:rPr spc="-190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spc="-10" dirty="0"/>
              <a:t>Recall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395" y="933399"/>
            <a:ext cx="11530965" cy="1684655"/>
          </a:xfrm>
          <a:prstGeom prst="rect">
            <a:avLst/>
          </a:prstGeom>
        </p:spPr>
        <p:txBody>
          <a:bodyPr vert="horz" wrap="square" lIns="0" tIns="334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35"/>
              </a:spcBef>
            </a:pPr>
            <a:r>
              <a:rPr sz="3600" b="1" spc="-10" dirty="0">
                <a:solidFill>
                  <a:srgbClr val="042C85"/>
                </a:solidFill>
                <a:latin typeface="Times New Roman"/>
                <a:cs typeface="Times New Roman"/>
              </a:rPr>
              <a:t>Recall</a:t>
            </a:r>
            <a:endParaRPr sz="3600">
              <a:latin typeface="Times New Roman"/>
              <a:cs typeface="Times New Roman"/>
            </a:endParaRPr>
          </a:p>
          <a:p>
            <a:pPr marL="24130" marR="5080">
              <a:lnSpc>
                <a:spcPct val="100000"/>
              </a:lnSpc>
              <a:spcBef>
                <a:spcPts val="1405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Recall</a:t>
            </a:r>
            <a:r>
              <a:rPr sz="200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200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proportion</a:t>
            </a:r>
            <a:r>
              <a:rPr sz="200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examples</a:t>
            </a:r>
            <a:r>
              <a:rPr sz="200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certain</a:t>
            </a:r>
            <a:r>
              <a:rPr sz="200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class</a:t>
            </a:r>
            <a:r>
              <a:rPr sz="200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have</a:t>
            </a:r>
            <a:r>
              <a:rPr sz="200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been</a:t>
            </a:r>
            <a:r>
              <a:rPr sz="200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predicted</a:t>
            </a:r>
            <a:r>
              <a:rPr sz="200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200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200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200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belonging</a:t>
            </a:r>
            <a:r>
              <a:rPr sz="200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class.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words,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proportion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true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positives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among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true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examples.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6"/>
            <a:ext cx="464819" cy="4632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0" y="3429000"/>
            <a:ext cx="2752725" cy="6759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01354" y="5753100"/>
            <a:ext cx="1764046" cy="1104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dirty="0"/>
              <a:t>Confusion</a:t>
            </a:r>
            <a:r>
              <a:rPr spc="-130" dirty="0"/>
              <a:t> </a:t>
            </a:r>
            <a:r>
              <a:rPr dirty="0"/>
              <a:t>Matrix</a:t>
            </a:r>
            <a:r>
              <a:rPr spc="-15" dirty="0"/>
              <a:t> </a:t>
            </a:r>
            <a:r>
              <a:rPr dirty="0"/>
              <a:t>(count</a:t>
            </a:r>
            <a:r>
              <a:rPr spc="-20" dirty="0"/>
              <a:t> </a:t>
            </a:r>
            <a:r>
              <a:rPr spc="-10" dirty="0"/>
              <a:t>vector)</a:t>
            </a:r>
          </a:p>
          <a:p>
            <a:pPr marL="78105" marR="5080">
              <a:lnSpc>
                <a:spcPct val="103800"/>
              </a:lnSpc>
              <a:spcBef>
                <a:spcPts val="685"/>
              </a:spcBef>
              <a:tabLst>
                <a:tab pos="4293235" algn="l"/>
              </a:tabLst>
            </a:pP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A</a:t>
            </a:r>
            <a:r>
              <a:rPr sz="1600" b="0" spc="-10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42C85"/>
                </a:solidFill>
              </a:rPr>
              <a:t>Confusion</a:t>
            </a:r>
            <a:r>
              <a:rPr sz="1600" spc="-35" dirty="0">
                <a:solidFill>
                  <a:srgbClr val="042C85"/>
                </a:solidFill>
              </a:rPr>
              <a:t> </a:t>
            </a:r>
            <a:r>
              <a:rPr sz="1600" dirty="0">
                <a:solidFill>
                  <a:srgbClr val="042C85"/>
                </a:solidFill>
              </a:rPr>
              <a:t>matrix</a:t>
            </a:r>
            <a:r>
              <a:rPr sz="1600" spc="-5" dirty="0">
                <a:solidFill>
                  <a:srgbClr val="042C85"/>
                </a:solidFill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is</a:t>
            </a:r>
            <a:r>
              <a:rPr sz="1600" b="0" spc="-2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an</a:t>
            </a:r>
            <a:r>
              <a:rPr sz="1600" b="0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N</a:t>
            </a:r>
            <a:r>
              <a:rPr sz="1600" b="0" spc="-2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x</a:t>
            </a:r>
            <a:r>
              <a:rPr sz="1600" b="0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N</a:t>
            </a:r>
            <a:r>
              <a:rPr sz="1600" b="0" spc="-3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matrix</a:t>
            </a:r>
            <a:r>
              <a:rPr sz="1600" b="0" spc="25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42C85"/>
                </a:solidFill>
              </a:rPr>
              <a:t>used</a:t>
            </a:r>
            <a:r>
              <a:rPr sz="1600" spc="170" dirty="0">
                <a:solidFill>
                  <a:srgbClr val="042C85"/>
                </a:solidFill>
              </a:rPr>
              <a:t> </a:t>
            </a:r>
            <a:r>
              <a:rPr sz="1600" spc="-25" dirty="0">
                <a:solidFill>
                  <a:srgbClr val="042C85"/>
                </a:solidFill>
              </a:rPr>
              <a:t>for</a:t>
            </a:r>
            <a:r>
              <a:rPr sz="1600" dirty="0">
                <a:solidFill>
                  <a:srgbClr val="042C85"/>
                </a:solidFill>
              </a:rPr>
              <a:t>	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evaluating</a:t>
            </a:r>
            <a:r>
              <a:rPr sz="1600" b="0" spc="-2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the</a:t>
            </a:r>
            <a:r>
              <a:rPr sz="1600" b="0" spc="-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performance</a:t>
            </a:r>
            <a:r>
              <a:rPr sz="1600" b="0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of</a:t>
            </a:r>
            <a:r>
              <a:rPr sz="1600" b="0" spc="-12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a</a:t>
            </a:r>
            <a:r>
              <a:rPr sz="1600" b="0" spc="39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classification</a:t>
            </a:r>
            <a:r>
              <a:rPr sz="1600" b="0" spc="-4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model,</a:t>
            </a:r>
            <a:r>
              <a:rPr sz="1600" b="0" spc="-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where N</a:t>
            </a:r>
            <a:r>
              <a:rPr sz="1600" b="0" spc="-2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is</a:t>
            </a:r>
            <a:r>
              <a:rPr sz="1600" b="0" spc="-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the</a:t>
            </a:r>
            <a:r>
              <a:rPr sz="1600" b="0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number</a:t>
            </a:r>
            <a:r>
              <a:rPr sz="1600" b="0" spc="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dirty="0">
                <a:solidFill>
                  <a:srgbClr val="042C85"/>
                </a:solidFill>
                <a:latin typeface="Times New Roman"/>
                <a:cs typeface="Times New Roman"/>
              </a:rPr>
              <a:t>of</a:t>
            </a:r>
            <a:r>
              <a:rPr sz="1600" b="0" spc="-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1600" b="0" spc="-10" dirty="0">
                <a:solidFill>
                  <a:srgbClr val="042C85"/>
                </a:solidFill>
                <a:latin typeface="Times New Roman"/>
                <a:cs typeface="Times New Roman"/>
              </a:rPr>
              <a:t>target classes.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6"/>
            <a:ext cx="464819" cy="46329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038601" y="1321228"/>
            <a:ext cx="3352799" cy="4774772"/>
            <a:chOff x="4038601" y="1321228"/>
            <a:chExt cx="3352799" cy="4774772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601" y="1321228"/>
              <a:ext cx="3200400" cy="22855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601" y="3880495"/>
              <a:ext cx="3352799" cy="221550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803" y="4032895"/>
            <a:ext cx="3733798" cy="213930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157" y="1321203"/>
            <a:ext cx="3480044" cy="2260198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7" t="5314" r="887" b="-1213"/>
          <a:stretch/>
        </p:blipFill>
        <p:spPr bwMode="auto">
          <a:xfrm>
            <a:off x="7810795" y="3880495"/>
            <a:ext cx="4000205" cy="2902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3445"/>
          <a:stretch/>
        </p:blipFill>
        <p:spPr bwMode="auto">
          <a:xfrm>
            <a:off x="7391399" y="1371600"/>
            <a:ext cx="4712207" cy="220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Confusion</a:t>
            </a:r>
            <a:r>
              <a:rPr spc="-120" dirty="0"/>
              <a:t> </a:t>
            </a:r>
            <a:r>
              <a:rPr dirty="0"/>
              <a:t>Matrix </a:t>
            </a:r>
            <a:r>
              <a:rPr spc="-10" dirty="0"/>
              <a:t>(TF-</a:t>
            </a:r>
            <a:r>
              <a:rPr dirty="0"/>
              <a:t>IDF</a:t>
            </a:r>
            <a:r>
              <a:rPr spc="-185" dirty="0"/>
              <a:t> </a:t>
            </a:r>
            <a:r>
              <a:rPr spc="-35" dirty="0"/>
              <a:t>Vector)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6"/>
            <a:ext cx="464819" cy="46329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34" y="978850"/>
            <a:ext cx="4008377" cy="237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381" y="3810000"/>
            <a:ext cx="3848219" cy="248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"/>
          <a:stretch/>
        </p:blipFill>
        <p:spPr bwMode="auto">
          <a:xfrm>
            <a:off x="218286" y="3915931"/>
            <a:ext cx="3814408" cy="262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654" y="3817557"/>
            <a:ext cx="3851746" cy="272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6" y="901701"/>
            <a:ext cx="3814408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86" y="914400"/>
            <a:ext cx="3833014" cy="252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20700" y="533400"/>
            <a:ext cx="6642100" cy="574389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>
              <a:lnSpc>
                <a:spcPts val="4556"/>
              </a:lnSpc>
            </a:pPr>
            <a:r>
              <a:rPr lang="en-US" sz="3600" b="1" dirty="0">
                <a:solidFill>
                  <a:srgbClr val="C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Implications &amp; Future Research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94333" y="3874762"/>
            <a:ext cx="10803334" cy="36737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6" name="Shape 3"/>
          <p:cNvSpPr/>
          <p:nvPr/>
        </p:nvSpPr>
        <p:spPr>
          <a:xfrm>
            <a:off x="3330327" y="3874763"/>
            <a:ext cx="37008" cy="643233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7" name="Shape 4"/>
          <p:cNvSpPr/>
          <p:nvPr/>
        </p:nvSpPr>
        <p:spPr>
          <a:xfrm>
            <a:off x="3140571" y="3668034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272632" y="3702504"/>
            <a:ext cx="152400" cy="344515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ctr">
              <a:lnSpc>
                <a:spcPts val="2734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1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23021" y="4701875"/>
            <a:ext cx="1851620" cy="287194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ctr">
              <a:lnSpc>
                <a:spcPts val="2278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Implications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79475" y="5172850"/>
            <a:ext cx="4938812" cy="881971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 algn="ctr">
              <a:lnSpc>
                <a:spcPts val="2332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Lato" pitchFamily="34" charset="-120"/>
              </a:rPr>
              <a:t>The results of our analysis can inform public health communications and support government decision-making during the pandemic.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077397" y="3231529"/>
            <a:ext cx="37008" cy="643233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2" name="Shape 9"/>
          <p:cNvSpPr/>
          <p:nvPr/>
        </p:nvSpPr>
        <p:spPr>
          <a:xfrm>
            <a:off x="5887641" y="3668034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019701" y="3702504"/>
            <a:ext cx="152400" cy="344515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ctr">
              <a:lnSpc>
                <a:spcPts val="2734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2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170091" y="1694704"/>
            <a:ext cx="1851620" cy="287194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ctr">
              <a:lnSpc>
                <a:spcPts val="2278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Future Research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626544" y="2165680"/>
            <a:ext cx="4938812" cy="881971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 algn="ctr">
              <a:lnSpc>
                <a:spcPts val="2332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Lato" pitchFamily="34" charset="-120"/>
              </a:rPr>
              <a:t>Future research could explore the impact of social media on public opinions and identify strategies for addressing misinformation and promoting accurate information.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8824565" y="3874763"/>
            <a:ext cx="37008" cy="643233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7" name="Shape 14"/>
          <p:cNvSpPr/>
          <p:nvPr/>
        </p:nvSpPr>
        <p:spPr>
          <a:xfrm>
            <a:off x="8634810" y="3668034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766869" y="3702504"/>
            <a:ext cx="152400" cy="344515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ctr">
              <a:lnSpc>
                <a:spcPts val="2734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3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917259" y="4701875"/>
            <a:ext cx="1851620" cy="287194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ctr">
              <a:lnSpc>
                <a:spcPts val="2278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Emerging Topics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373713" y="5172850"/>
            <a:ext cx="4938812" cy="881971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 algn="ctr">
              <a:lnSpc>
                <a:spcPts val="2332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Lato" pitchFamily="34" charset="-120"/>
              </a:rPr>
              <a:t>We are also interested in exploring the sentiment around emerging topics related to the pandemic such as vaccine hesitancy.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716359" y="1371600"/>
            <a:ext cx="3703241" cy="574389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>
              <a:lnSpc>
                <a:spcPts val="4556"/>
              </a:lnSpc>
            </a:pPr>
            <a:r>
              <a:rPr lang="en-US" sz="3600" b="1" dirty="0">
                <a:solidFill>
                  <a:srgbClr val="C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Conclusion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Shape 3"/>
          <p:cNvSpPr/>
          <p:nvPr/>
        </p:nvSpPr>
        <p:spPr>
          <a:xfrm>
            <a:off x="694333" y="2898538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26393" y="2933008"/>
            <a:ext cx="152400" cy="344515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ctr">
              <a:lnSpc>
                <a:spcPts val="2734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1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296094" y="2961669"/>
            <a:ext cx="2032000" cy="287194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>
              <a:lnSpc>
                <a:spcPts val="2278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Positive Sentiment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296094" y="3432645"/>
            <a:ext cx="2875955" cy="881971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>
              <a:lnSpc>
                <a:spcPts val="2332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Lato" pitchFamily="34" charset="-120"/>
              </a:rPr>
              <a:t>The majority of tweets about the coronavirus pandemic were positive.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4357192" y="2898538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489252" y="2933008"/>
            <a:ext cx="152400" cy="344515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ctr">
              <a:lnSpc>
                <a:spcPts val="2734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2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958953" y="2961669"/>
            <a:ext cx="2127250" cy="287194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>
              <a:lnSpc>
                <a:spcPts val="2278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Negative Sentiment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958953" y="3432645"/>
            <a:ext cx="2875955" cy="1175961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>
              <a:lnSpc>
                <a:spcPts val="2332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Lato" pitchFamily="34" charset="-120"/>
              </a:rPr>
              <a:t>However, there were also negative tweets expressing frustration with misinformation and the impact of the pandemic on mental health.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8020051" y="2898538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152110" y="2933008"/>
            <a:ext cx="152400" cy="344515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ctr">
              <a:lnSpc>
                <a:spcPts val="2734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3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8621812" y="2961669"/>
            <a:ext cx="1898650" cy="287194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>
              <a:lnSpc>
                <a:spcPts val="2278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Georgia" pitchFamily="34" charset="-120"/>
              </a:rPr>
              <a:t>Potential Impacts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8621812" y="3432644"/>
            <a:ext cx="2875955" cy="1469952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>
              <a:lnSpc>
                <a:spcPts val="2332"/>
              </a:lnSpc>
            </a:pP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Lato" pitchFamily="34" charset="-120"/>
              </a:rPr>
              <a:t>Our analysis has the potential to inform public health communication and government decision-making during the pandemic.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92" y="-84836"/>
            <a:ext cx="11282680" cy="1209049"/>
          </a:xfrm>
          <a:prstGeom prst="rect">
            <a:avLst/>
          </a:prstGeom>
        </p:spPr>
        <p:txBody>
          <a:bodyPr vert="horz" wrap="square" lIns="0" tIns="648716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Georgia" pitchFamily="18" charset="0"/>
              </a:rPr>
              <a:t>Data</a:t>
            </a:r>
            <a:r>
              <a:rPr sz="3600" spc="-55" dirty="0">
                <a:latin typeface="Georgia" pitchFamily="18" charset="0"/>
              </a:rPr>
              <a:t> </a:t>
            </a:r>
            <a:r>
              <a:rPr sz="3600" spc="-10" dirty="0">
                <a:latin typeface="Georgia" pitchFamily="18" charset="0"/>
              </a:rPr>
              <a:t>Summary</a:t>
            </a:r>
            <a:endParaRPr sz="3600" dirty="0">
              <a:latin typeface="Georgia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547" y="1429003"/>
            <a:ext cx="5420360" cy="3747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4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We</a:t>
            </a:r>
            <a:r>
              <a:rPr sz="2800" spc="-114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8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are</a:t>
            </a:r>
            <a:r>
              <a:rPr sz="2800" spc="-5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8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given</a:t>
            </a:r>
            <a:r>
              <a:rPr sz="2800" spc="-3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8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the</a:t>
            </a:r>
            <a:r>
              <a:rPr sz="2800" spc="-3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8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dataset</a:t>
            </a:r>
            <a:r>
              <a:rPr sz="2800" spc="-5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8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having</a:t>
            </a:r>
            <a:r>
              <a:rPr sz="2800" spc="-4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8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6</a:t>
            </a:r>
            <a:r>
              <a:rPr sz="28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8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columns</a:t>
            </a:r>
            <a:r>
              <a:rPr sz="28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800" spc="-5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–</a:t>
            </a:r>
            <a:endParaRPr sz="28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UserName</a:t>
            </a:r>
            <a:endParaRPr sz="28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4965" indent="-342265">
              <a:lnSpc>
                <a:spcPts val="2845"/>
              </a:lnSpc>
              <a:spcBef>
                <a:spcPts val="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Screenname</a:t>
            </a:r>
            <a:endParaRPr sz="28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4965" indent="-342265">
              <a:lnSpc>
                <a:spcPts val="284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Location</a:t>
            </a:r>
            <a:endParaRPr sz="28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TweetAt</a:t>
            </a:r>
            <a:endParaRPr sz="28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OriginalTweet</a:t>
            </a:r>
            <a:endParaRPr sz="28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Sentiment</a:t>
            </a:r>
            <a:endParaRPr sz="2800" dirty="0">
              <a:latin typeface="Cambria" pitchFamily="18" charset="0"/>
              <a:ea typeface="Cambria" pitchFamily="18" charset="0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6"/>
            <a:ext cx="464819" cy="463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214" y="2971590"/>
            <a:ext cx="2930045" cy="4249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4384" y="2789301"/>
            <a:ext cx="29832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i="1" dirty="0">
                <a:latin typeface="Times New Roman"/>
                <a:cs typeface="Times New Roman"/>
              </a:rPr>
              <a:t>Thank</a:t>
            </a:r>
            <a:r>
              <a:rPr sz="4400" i="1" spc="-165" dirty="0">
                <a:latin typeface="Times New Roman"/>
                <a:cs typeface="Times New Roman"/>
              </a:rPr>
              <a:t> </a:t>
            </a:r>
            <a:r>
              <a:rPr sz="4400" i="1" spc="-100" dirty="0">
                <a:latin typeface="Times New Roman"/>
                <a:cs typeface="Times New Roman"/>
              </a:rPr>
              <a:t>You!!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80532" y="3429000"/>
            <a:ext cx="682751" cy="6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5511" y="137524"/>
            <a:ext cx="937188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Georgia" pitchFamily="18" charset="0"/>
              </a:rPr>
              <a:t>Importing</a:t>
            </a:r>
            <a:r>
              <a:rPr spc="-40" dirty="0">
                <a:latin typeface="Georgia" pitchFamily="18" charset="0"/>
              </a:rPr>
              <a:t> </a:t>
            </a:r>
            <a:r>
              <a:rPr dirty="0">
                <a:latin typeface="Georgia" pitchFamily="18" charset="0"/>
              </a:rPr>
              <a:t>Libraries</a:t>
            </a:r>
            <a:r>
              <a:rPr spc="-10" dirty="0">
                <a:latin typeface="Georgia" pitchFamily="18" charset="0"/>
              </a:rPr>
              <a:t> </a:t>
            </a:r>
            <a:r>
              <a:rPr dirty="0">
                <a:latin typeface="Georgia" pitchFamily="18" charset="0"/>
              </a:rPr>
              <a:t>&amp;</a:t>
            </a:r>
            <a:r>
              <a:rPr spc="-25" dirty="0">
                <a:latin typeface="Georgia" pitchFamily="18" charset="0"/>
              </a:rPr>
              <a:t> </a:t>
            </a:r>
            <a:r>
              <a:rPr dirty="0">
                <a:latin typeface="Georgia" pitchFamily="18" charset="0"/>
              </a:rPr>
              <a:t>Data</a:t>
            </a:r>
            <a:r>
              <a:rPr spc="-25" dirty="0">
                <a:latin typeface="Georgia" pitchFamily="18" charset="0"/>
              </a:rPr>
              <a:t> </a:t>
            </a:r>
            <a:r>
              <a:rPr dirty="0">
                <a:latin typeface="Georgia" pitchFamily="18" charset="0"/>
              </a:rPr>
              <a:t>Inspection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600" y="762000"/>
            <a:ext cx="3244597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Pandas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–</a:t>
            </a:r>
            <a:r>
              <a:rPr sz="2000" spc="-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Manipulation</a:t>
            </a:r>
            <a:r>
              <a:rPr sz="2000" spc="-3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of</a:t>
            </a:r>
            <a:r>
              <a:rPr sz="20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tabular</a:t>
            </a:r>
            <a:r>
              <a:rPr sz="20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data</a:t>
            </a:r>
            <a:r>
              <a:rPr sz="20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in</a:t>
            </a:r>
            <a:r>
              <a:rPr sz="20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spc="-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Dataframes</a:t>
            </a:r>
            <a:endParaRPr sz="20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Numpy</a:t>
            </a:r>
            <a:r>
              <a:rPr sz="2000" spc="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–</a:t>
            </a:r>
            <a:r>
              <a:rPr sz="2000" spc="-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Mathematical</a:t>
            </a:r>
            <a:r>
              <a:rPr sz="2000" spc="-4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operations</a:t>
            </a:r>
            <a:r>
              <a:rPr sz="2000" spc="-4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on</a:t>
            </a:r>
            <a:r>
              <a:rPr sz="2000" spc="-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arrays</a:t>
            </a:r>
            <a:endParaRPr sz="20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Matplotlib</a:t>
            </a:r>
            <a:r>
              <a:rPr sz="2000" spc="-4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–</a:t>
            </a:r>
            <a:r>
              <a:rPr sz="2000" spc="-6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Visualization</a:t>
            </a:r>
            <a:endParaRPr sz="20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Seaborn</a:t>
            </a:r>
            <a:r>
              <a:rPr sz="20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–</a:t>
            </a:r>
            <a:r>
              <a:rPr sz="2000" spc="-5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Visualization</a:t>
            </a:r>
            <a:endParaRPr sz="20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Sklearn</a:t>
            </a:r>
            <a:r>
              <a:rPr sz="2000" spc="-5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–</a:t>
            </a:r>
            <a:r>
              <a:rPr sz="20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Data</a:t>
            </a:r>
            <a:r>
              <a:rPr sz="20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Modeling</a:t>
            </a:r>
            <a:endParaRPr sz="20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Nltk</a:t>
            </a:r>
            <a:r>
              <a:rPr sz="20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–</a:t>
            </a:r>
            <a:r>
              <a:rPr sz="20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spc="-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Pre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Processing</a:t>
            </a:r>
            <a:r>
              <a:rPr sz="20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/</a:t>
            </a:r>
            <a:r>
              <a:rPr sz="20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Feature</a:t>
            </a:r>
            <a:r>
              <a:rPr sz="2000" spc="-3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Engineering</a:t>
            </a:r>
            <a:endParaRPr sz="2000" dirty="0"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WordCloud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–</a:t>
            </a:r>
            <a:r>
              <a:rPr sz="2000" spc="-6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spc="-1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Visualization</a:t>
            </a:r>
            <a:endParaRPr sz="2000" dirty="0">
              <a:latin typeface="Cambria" pitchFamily="18" charset="0"/>
              <a:ea typeface="Cambria" pitchFamily="18" charset="0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400" y="6461199"/>
            <a:ext cx="769548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Original</a:t>
            </a:r>
            <a:r>
              <a:rPr sz="20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Dataset</a:t>
            </a:r>
            <a:r>
              <a:rPr sz="20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contains</a:t>
            </a:r>
            <a:r>
              <a:rPr sz="2000" spc="-4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6</a:t>
            </a:r>
            <a:r>
              <a:rPr sz="2000" spc="-5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columns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and</a:t>
            </a:r>
            <a:r>
              <a:rPr sz="2000" spc="-1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sz="2000" spc="-2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41157 </a:t>
            </a:r>
            <a:r>
              <a:rPr sz="2000" dirty="0">
                <a:solidFill>
                  <a:srgbClr val="042C85"/>
                </a:solidFill>
                <a:latin typeface="Cambria" pitchFamily="18" charset="0"/>
                <a:ea typeface="Cambria" pitchFamily="18" charset="0"/>
                <a:cs typeface="Times New Roman"/>
              </a:rPr>
              <a:t>rows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3936493"/>
            <a:ext cx="9569195" cy="238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1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510" y="274827"/>
            <a:ext cx="2819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EDA</a:t>
            </a:r>
            <a:r>
              <a:rPr sz="2800" spc="-30" dirty="0"/>
              <a:t> </a:t>
            </a:r>
            <a:r>
              <a:rPr sz="2800" spc="-10" dirty="0"/>
              <a:t>Continued…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74312" y="755599"/>
            <a:ext cx="11495405" cy="128968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200" spc="-25" dirty="0">
                <a:solidFill>
                  <a:srgbClr val="1F497D"/>
                </a:solidFill>
                <a:latin typeface="Times New Roman"/>
                <a:cs typeface="Times New Roman"/>
              </a:rPr>
              <a:t>Word</a:t>
            </a:r>
            <a:r>
              <a:rPr sz="3200" spc="-16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F497D"/>
                </a:solidFill>
                <a:latin typeface="Times New Roman"/>
                <a:cs typeface="Times New Roman"/>
              </a:rPr>
              <a:t>cloud</a:t>
            </a:r>
            <a:endParaRPr sz="3200" dirty="0">
              <a:latin typeface="Times New Roman"/>
              <a:cs typeface="Times New Roman"/>
            </a:endParaRPr>
          </a:p>
          <a:p>
            <a:pPr marL="19050" marR="5080">
              <a:lnSpc>
                <a:spcPct val="100000"/>
              </a:lnSpc>
              <a:spcBef>
                <a:spcPts val="505"/>
              </a:spcBef>
            </a:pPr>
            <a:r>
              <a:rPr sz="2000" spc="-80" dirty="0">
                <a:solidFill>
                  <a:srgbClr val="042C85"/>
                </a:solidFill>
                <a:latin typeface="Times New Roman"/>
                <a:cs typeface="Times New Roman"/>
              </a:rPr>
              <a:t>Word</a:t>
            </a:r>
            <a:r>
              <a:rPr sz="2000" spc="-5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Clouds</a:t>
            </a:r>
            <a:r>
              <a:rPr sz="2000" spc="-6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are</a:t>
            </a:r>
            <a:r>
              <a:rPr sz="2000" spc="-3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42C85"/>
                </a:solidFill>
                <a:latin typeface="Times New Roman"/>
                <a:cs typeface="Times New Roman"/>
              </a:rPr>
              <a:t>visual</a:t>
            </a:r>
            <a:r>
              <a:rPr sz="2000" b="1" spc="-4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42C85"/>
                </a:solidFill>
                <a:latin typeface="Times New Roman"/>
                <a:cs typeface="Times New Roman"/>
              </a:rPr>
              <a:t>displays</a:t>
            </a:r>
            <a:r>
              <a:rPr sz="2000" b="1" spc="-3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42C85"/>
                </a:solidFill>
                <a:latin typeface="Times New Roman"/>
                <a:cs typeface="Times New Roman"/>
              </a:rPr>
              <a:t>of</a:t>
            </a:r>
            <a:r>
              <a:rPr sz="2000" b="1" spc="-3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42C85"/>
                </a:solidFill>
                <a:latin typeface="Times New Roman"/>
                <a:cs typeface="Times New Roman"/>
              </a:rPr>
              <a:t>text</a:t>
            </a:r>
            <a:r>
              <a:rPr sz="2000" b="1" spc="-3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42C85"/>
                </a:solidFill>
                <a:latin typeface="Times New Roman"/>
                <a:cs typeface="Times New Roman"/>
              </a:rPr>
              <a:t>data</a:t>
            </a:r>
            <a:r>
              <a:rPr sz="2000" b="1" spc="-3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42C85"/>
                </a:solidFill>
                <a:latin typeface="Times New Roman"/>
                <a:cs typeface="Times New Roman"/>
              </a:rPr>
              <a:t>–</a:t>
            </a:r>
            <a:r>
              <a:rPr sz="2000" b="1" spc="-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42C85"/>
                </a:solidFill>
                <a:latin typeface="Times New Roman"/>
                <a:cs typeface="Times New Roman"/>
              </a:rPr>
              <a:t>simple</a:t>
            </a:r>
            <a:r>
              <a:rPr sz="2000" b="1" spc="-4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42C85"/>
                </a:solidFill>
                <a:latin typeface="Times New Roman"/>
                <a:cs typeface="Times New Roman"/>
              </a:rPr>
              <a:t>text</a:t>
            </a:r>
            <a:r>
              <a:rPr sz="2000" b="1" spc="-2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042C85"/>
                </a:solidFill>
                <a:latin typeface="Times New Roman"/>
                <a:cs typeface="Times New Roman"/>
              </a:rPr>
              <a:t>analysis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.</a:t>
            </a:r>
            <a:r>
              <a:rPr sz="2000" spc="-8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042C85"/>
                </a:solidFill>
                <a:latin typeface="Times New Roman"/>
                <a:cs typeface="Times New Roman"/>
              </a:rPr>
              <a:t>Word</a:t>
            </a:r>
            <a:r>
              <a:rPr sz="2000" spc="-5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Clouds</a:t>
            </a:r>
            <a:r>
              <a:rPr sz="2000" spc="-3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display</a:t>
            </a:r>
            <a:r>
              <a:rPr sz="2000" spc="-3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most</a:t>
            </a:r>
            <a:r>
              <a:rPr sz="2000" spc="-4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prominent</a:t>
            </a:r>
            <a:r>
              <a:rPr sz="2000" spc="-5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42C85"/>
                </a:solidFill>
                <a:latin typeface="Times New Roman"/>
                <a:cs typeface="Times New Roman"/>
              </a:rPr>
              <a:t>or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frequent</a:t>
            </a:r>
            <a:r>
              <a:rPr sz="2000" spc="-5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words</a:t>
            </a:r>
            <a:r>
              <a:rPr sz="2000" spc="-3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in</a:t>
            </a:r>
            <a:r>
              <a:rPr sz="2000" spc="-10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body</a:t>
            </a:r>
            <a:r>
              <a:rPr sz="2000" spc="-2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42C85"/>
                </a:solidFill>
                <a:latin typeface="Times New Roman"/>
                <a:cs typeface="Times New Roman"/>
              </a:rPr>
              <a:t>of</a:t>
            </a:r>
            <a:r>
              <a:rPr sz="2000" spc="-25" dirty="0">
                <a:solidFill>
                  <a:srgbClr val="042C8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42C85"/>
                </a:solidFill>
                <a:latin typeface="Times New Roman"/>
                <a:cs typeface="Times New Roman"/>
              </a:rPr>
              <a:t>text.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6"/>
            <a:ext cx="464819" cy="46329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5457" y="3255281"/>
            <a:ext cx="12081510" cy="3331210"/>
            <a:chOff x="55457" y="3255281"/>
            <a:chExt cx="12081510" cy="33312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7449" y="3255281"/>
              <a:ext cx="3884550" cy="33308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57" y="3255282"/>
              <a:ext cx="4468740" cy="33308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7941" y="3255283"/>
              <a:ext cx="4038600" cy="333086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46205" y="2639059"/>
            <a:ext cx="2152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1.</a:t>
            </a:r>
            <a:r>
              <a:rPr sz="2400" spc="-6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Positive</a:t>
            </a:r>
            <a:r>
              <a:rPr sz="2400" spc="-5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B050"/>
                </a:solidFill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4786" y="2651252"/>
            <a:ext cx="2120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2.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Neutral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75140" y="2639059"/>
            <a:ext cx="2213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3.Negative</a:t>
            </a:r>
            <a:r>
              <a:rPr sz="2400" spc="-1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6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94333" y="527115"/>
            <a:ext cx="3703241" cy="574389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>
              <a:lnSpc>
                <a:spcPts val="4556"/>
              </a:lnSpc>
            </a:pPr>
            <a:r>
              <a:rPr lang="en-US" sz="3600" b="1" dirty="0">
                <a:solidFill>
                  <a:srgbClr val="C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Results</a:t>
            </a:r>
            <a:endParaRPr lang="en-US" sz="3600" b="1" dirty="0">
              <a:solidFill>
                <a:srgbClr val="C00000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33" y="1469065"/>
            <a:ext cx="5262761" cy="32286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333" y="4927416"/>
            <a:ext cx="1892300" cy="287194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l">
              <a:lnSpc>
                <a:spcPts val="2278"/>
              </a:lnSpc>
            </a:pPr>
            <a:r>
              <a:rPr lang="en-US" dirty="0">
                <a:solidFill>
                  <a:srgbClr val="00206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Positivity Prevails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94333" y="5398390"/>
            <a:ext cx="5262761" cy="881971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 algn="l">
              <a:lnSpc>
                <a:spcPts val="2332"/>
              </a:lnSpc>
            </a:pPr>
            <a:r>
              <a:rPr lang="en-US" sz="1500" dirty="0">
                <a:solidFill>
                  <a:srgbClr val="00206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analysis found that the majority of tweets about the coronavirus pandemic were positive, with people expressing support for health care workers and highlighting acts of kindness.</a:t>
            </a:r>
            <a:endParaRPr lang="en-US" sz="1500" dirty="0">
              <a:solidFill>
                <a:srgbClr val="002060"/>
              </a:solidFill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807" y="1469065"/>
            <a:ext cx="5262860" cy="322877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34807" y="4927514"/>
            <a:ext cx="1851620" cy="287194"/>
          </a:xfrm>
          <a:prstGeom prst="rect">
            <a:avLst/>
          </a:prstGeom>
          <a:noFill/>
          <a:ln/>
        </p:spPr>
        <p:txBody>
          <a:bodyPr wrap="none" lIns="76197" tIns="38098" rIns="76197" bIns="38098" rtlCol="0" anchor="t"/>
          <a:lstStyle/>
          <a:p>
            <a:pPr algn="l">
              <a:lnSpc>
                <a:spcPts val="2278"/>
              </a:lnSpc>
            </a:pPr>
            <a:r>
              <a:rPr lang="en-US" dirty="0">
                <a:solidFill>
                  <a:srgbClr val="00206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Some Negativity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6234807" y="5398489"/>
            <a:ext cx="5262860" cy="881971"/>
          </a:xfrm>
          <a:prstGeom prst="rect">
            <a:avLst/>
          </a:prstGeom>
          <a:noFill/>
          <a:ln/>
        </p:spPr>
        <p:txBody>
          <a:bodyPr wrap="square" lIns="76197" tIns="38098" rIns="76197" bIns="38098" rtlCol="0" anchor="t"/>
          <a:lstStyle/>
          <a:p>
            <a:pPr algn="l">
              <a:lnSpc>
                <a:spcPts val="2332"/>
              </a:lnSpc>
            </a:pPr>
            <a:r>
              <a:rPr lang="en-US" sz="1500" dirty="0">
                <a:solidFill>
                  <a:srgbClr val="00206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However, there were also negative tweets expressing frustration with government policies, misinformation, and the impact of the pandemic on mental health.</a:t>
            </a:r>
            <a:endParaRPr lang="en-US" sz="1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0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5511" y="431419"/>
            <a:ext cx="32004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dirty="0"/>
              <a:t>Continue</a:t>
            </a:r>
            <a:r>
              <a:rPr spc="-10" dirty="0"/>
              <a:t>d</a:t>
            </a:r>
            <a:r>
              <a:rPr dirty="0"/>
              <a:t>…</a:t>
            </a: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t="552" r="1234" b="1"/>
          <a:stretch/>
        </p:blipFill>
        <p:spPr bwMode="auto">
          <a:xfrm>
            <a:off x="815775" y="1603442"/>
            <a:ext cx="9989756" cy="5139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object 6"/>
          <p:cNvSpPr txBox="1">
            <a:spLocks/>
          </p:cNvSpPr>
          <p:nvPr/>
        </p:nvSpPr>
        <p:spPr>
          <a:xfrm>
            <a:off x="381000" y="990600"/>
            <a:ext cx="8153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200" b="1" i="0">
                <a:solidFill>
                  <a:srgbClr val="C00000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IN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Top 20 Most Tweets About Date of Year</a:t>
            </a:r>
            <a:endParaRPr lang="en-IN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3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308545"/>
            <a:ext cx="32004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EDA</a:t>
            </a:r>
            <a:r>
              <a:rPr spc="-185" dirty="0"/>
              <a:t> </a:t>
            </a:r>
            <a:r>
              <a:rPr dirty="0"/>
              <a:t>Continue</a:t>
            </a:r>
            <a:r>
              <a:rPr spc="-10" dirty="0"/>
              <a:t>d</a:t>
            </a:r>
            <a:r>
              <a:rPr dirty="0"/>
              <a:t>…</a:t>
            </a: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8788" y="102107"/>
            <a:ext cx="464820" cy="46329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"/>
          <a:stretch/>
        </p:blipFill>
        <p:spPr bwMode="auto">
          <a:xfrm>
            <a:off x="1085327" y="1627787"/>
            <a:ext cx="8744473" cy="51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object 6"/>
          <p:cNvSpPr txBox="1">
            <a:spLocks/>
          </p:cNvSpPr>
          <p:nvPr/>
        </p:nvSpPr>
        <p:spPr>
          <a:xfrm>
            <a:off x="2057400" y="1018092"/>
            <a:ext cx="72390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200" b="1" i="0">
                <a:solidFill>
                  <a:srgbClr val="C00000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GB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Sentiment Breakup Of Tweets</a:t>
            </a:r>
            <a:endParaRPr lang="en-IN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</TotalTime>
  <Words>1202</Words>
  <Application>Microsoft Office PowerPoint</Application>
  <PresentationFormat>Custom</PresentationFormat>
  <Paragraphs>162</Paragraphs>
  <Slides>40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Problem Description</vt:lpstr>
      <vt:lpstr>PowerPoint Presentation</vt:lpstr>
      <vt:lpstr>Data Summary</vt:lpstr>
      <vt:lpstr>Importing Libraries &amp; Data Inspection</vt:lpstr>
      <vt:lpstr>EDA Continued…</vt:lpstr>
      <vt:lpstr>PowerPoint Presentation</vt:lpstr>
      <vt:lpstr>EDA Continued…</vt:lpstr>
      <vt:lpstr>EDA Continued…</vt:lpstr>
      <vt:lpstr>EDA Continued… New Sentiments  </vt:lpstr>
      <vt:lpstr>EDA Continued…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</vt:lpstr>
      <vt:lpstr>Model Preprocessing</vt:lpstr>
      <vt:lpstr>Model Preprocessing</vt:lpstr>
      <vt:lpstr>Model Preprocessing</vt:lpstr>
      <vt:lpstr>Model Training</vt:lpstr>
      <vt:lpstr>Performance metrics of classification models</vt:lpstr>
      <vt:lpstr>Precision Accuracy And Recall</vt:lpstr>
      <vt:lpstr>Precision Accuracy And Recall</vt:lpstr>
      <vt:lpstr>Confusion Matrix (count vector) A Confusion matrix is an N x N matrix used for evaluating the performance of a classification model, where N is the number of target classes.</vt:lpstr>
      <vt:lpstr>Confusion Matrix (TF-IDF Vector)</vt:lpstr>
      <vt:lpstr>PowerPoint Presentation</vt:lpstr>
      <vt:lpstr>PowerPoint Presentation</vt:lpstr>
      <vt:lpstr>Thank You!!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- 3</dc:title>
  <dc:creator>Vibhuti Gupta</dc:creator>
  <cp:lastModifiedBy>Vibhuti Gupta</cp:lastModifiedBy>
  <cp:revision>39</cp:revision>
  <dcterms:created xsi:type="dcterms:W3CDTF">2023-08-01T08:15:18Z</dcterms:created>
  <dcterms:modified xsi:type="dcterms:W3CDTF">2023-08-03T18:31:47Z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2022-09-03T00:00:00Z</vt:filetime>
  </property>
  <property fmtid="{D5CDD505-2E9C-101B-9397-08002B2CF9AE}" pid="3" name="LastSaved">
    <vt:filetime>2023-08-01T00:00:00Z</vt:filetime>
  </property>
  <property fmtid="{D5CDD505-2E9C-101B-9397-08002B2CF9AE}" pid="4" name="Producer">
    <vt:lpwstr>macOS Version 12.5 (Build 21G72) Quartz PDFContext</vt:lpwstr>
  </property>
</Properties>
</file>